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57"/>
  </p:notesMasterIdLst>
  <p:handoutMasterIdLst>
    <p:handoutMasterId r:id="rId58"/>
  </p:handoutMasterIdLst>
  <p:sldIdLst>
    <p:sldId id="341" r:id="rId5"/>
    <p:sldId id="289" r:id="rId6"/>
    <p:sldId id="288" r:id="rId7"/>
    <p:sldId id="276" r:id="rId8"/>
    <p:sldId id="291" r:id="rId9"/>
    <p:sldId id="340" r:id="rId10"/>
    <p:sldId id="290" r:id="rId11"/>
    <p:sldId id="293" r:id="rId12"/>
    <p:sldId id="295" r:id="rId13"/>
    <p:sldId id="261" r:id="rId14"/>
    <p:sldId id="264" r:id="rId15"/>
    <p:sldId id="296" r:id="rId16"/>
    <p:sldId id="266" r:id="rId17"/>
    <p:sldId id="297" r:id="rId18"/>
    <p:sldId id="299" r:id="rId19"/>
    <p:sldId id="300" r:id="rId20"/>
    <p:sldId id="265" r:id="rId21"/>
    <p:sldId id="303" r:id="rId22"/>
    <p:sldId id="302" r:id="rId23"/>
    <p:sldId id="304" r:id="rId24"/>
    <p:sldId id="301" r:id="rId25"/>
    <p:sldId id="308" r:id="rId26"/>
    <p:sldId id="310" r:id="rId27"/>
    <p:sldId id="311" r:id="rId28"/>
    <p:sldId id="313" r:id="rId29"/>
    <p:sldId id="314" r:id="rId30"/>
    <p:sldId id="307" r:id="rId31"/>
    <p:sldId id="306" r:id="rId32"/>
    <p:sldId id="316" r:id="rId33"/>
    <p:sldId id="315" r:id="rId34"/>
    <p:sldId id="305" r:id="rId35"/>
    <p:sldId id="317" r:id="rId36"/>
    <p:sldId id="318" r:id="rId37"/>
    <p:sldId id="319" r:id="rId38"/>
    <p:sldId id="298" r:id="rId39"/>
    <p:sldId id="321" r:id="rId40"/>
    <p:sldId id="322" r:id="rId41"/>
    <p:sldId id="323" r:id="rId42"/>
    <p:sldId id="324" r:id="rId43"/>
    <p:sldId id="325" r:id="rId44"/>
    <p:sldId id="326" r:id="rId45"/>
    <p:sldId id="329" r:id="rId46"/>
    <p:sldId id="330" r:id="rId47"/>
    <p:sldId id="333" r:id="rId48"/>
    <p:sldId id="334" r:id="rId49"/>
    <p:sldId id="336" r:id="rId50"/>
    <p:sldId id="337" r:id="rId51"/>
    <p:sldId id="327" r:id="rId52"/>
    <p:sldId id="338" r:id="rId53"/>
    <p:sldId id="339" r:id="rId54"/>
    <p:sldId id="320" r:id="rId55"/>
    <p:sldId id="26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5" autoAdjust="0"/>
    <p:restoredTop sz="94694" autoAdjust="0"/>
  </p:normalViewPr>
  <p:slideViewPr>
    <p:cSldViewPr snapToGrid="0">
      <p:cViewPr>
        <p:scale>
          <a:sx n="88" d="100"/>
          <a:sy n="88" d="100"/>
        </p:scale>
        <p:origin x="72"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9/29/2024</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16356-3B28-4AAF-8099-7941810E2475}" type="datetimeFigureOut">
              <a:rPr lang="en-US" smtClean="0"/>
              <a:t>9/29/2024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DA344-5FA2-43F7-9D95-CA56C82B080A}" type="slidenum">
              <a:rPr lang="en-US" smtClean="0"/>
              <a:t>‹#›</a:t>
            </a:fld>
            <a:endParaRPr lang="en-US"/>
          </a:p>
        </p:txBody>
      </p:sp>
    </p:spTree>
    <p:extLst>
      <p:ext uri="{BB962C8B-B14F-4D97-AF65-F5344CB8AC3E}">
        <p14:creationId xmlns:p14="http://schemas.microsoft.com/office/powerpoint/2010/main" val="125576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a:t>
            </a:fld>
            <a:endParaRPr lang="en-US"/>
          </a:p>
        </p:txBody>
      </p:sp>
    </p:spTree>
    <p:extLst>
      <p:ext uri="{BB962C8B-B14F-4D97-AF65-F5344CB8AC3E}">
        <p14:creationId xmlns:p14="http://schemas.microsoft.com/office/powerpoint/2010/main" val="69544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18</a:t>
            </a:fld>
            <a:endParaRPr lang="en-US"/>
          </a:p>
        </p:txBody>
      </p:sp>
    </p:spTree>
    <p:extLst>
      <p:ext uri="{BB962C8B-B14F-4D97-AF65-F5344CB8AC3E}">
        <p14:creationId xmlns:p14="http://schemas.microsoft.com/office/powerpoint/2010/main" val="154061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19</a:t>
            </a:fld>
            <a:endParaRPr lang="en-US"/>
          </a:p>
        </p:txBody>
      </p:sp>
    </p:spTree>
    <p:extLst>
      <p:ext uri="{BB962C8B-B14F-4D97-AF65-F5344CB8AC3E}">
        <p14:creationId xmlns:p14="http://schemas.microsoft.com/office/powerpoint/2010/main" val="3264043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20</a:t>
            </a:fld>
            <a:endParaRPr lang="en-US"/>
          </a:p>
        </p:txBody>
      </p:sp>
    </p:spTree>
    <p:extLst>
      <p:ext uri="{BB962C8B-B14F-4D97-AF65-F5344CB8AC3E}">
        <p14:creationId xmlns:p14="http://schemas.microsoft.com/office/powerpoint/2010/main" val="2705248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21</a:t>
            </a:fld>
            <a:endParaRPr lang="en-US"/>
          </a:p>
        </p:txBody>
      </p:sp>
    </p:spTree>
    <p:extLst>
      <p:ext uri="{BB962C8B-B14F-4D97-AF65-F5344CB8AC3E}">
        <p14:creationId xmlns:p14="http://schemas.microsoft.com/office/powerpoint/2010/main" val="3783774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22</a:t>
            </a:fld>
            <a:endParaRPr lang="en-US"/>
          </a:p>
        </p:txBody>
      </p:sp>
    </p:spTree>
    <p:extLst>
      <p:ext uri="{BB962C8B-B14F-4D97-AF65-F5344CB8AC3E}">
        <p14:creationId xmlns:p14="http://schemas.microsoft.com/office/powerpoint/2010/main" val="3111136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23</a:t>
            </a:fld>
            <a:endParaRPr lang="en-US"/>
          </a:p>
        </p:txBody>
      </p:sp>
    </p:spTree>
    <p:extLst>
      <p:ext uri="{BB962C8B-B14F-4D97-AF65-F5344CB8AC3E}">
        <p14:creationId xmlns:p14="http://schemas.microsoft.com/office/powerpoint/2010/main" val="3555481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24</a:t>
            </a:fld>
            <a:endParaRPr lang="en-US"/>
          </a:p>
        </p:txBody>
      </p:sp>
    </p:spTree>
    <p:extLst>
      <p:ext uri="{BB962C8B-B14F-4D97-AF65-F5344CB8AC3E}">
        <p14:creationId xmlns:p14="http://schemas.microsoft.com/office/powerpoint/2010/main" val="3662168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25</a:t>
            </a:fld>
            <a:endParaRPr lang="en-US"/>
          </a:p>
        </p:txBody>
      </p:sp>
    </p:spTree>
    <p:extLst>
      <p:ext uri="{BB962C8B-B14F-4D97-AF65-F5344CB8AC3E}">
        <p14:creationId xmlns:p14="http://schemas.microsoft.com/office/powerpoint/2010/main" val="3597499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26</a:t>
            </a:fld>
            <a:endParaRPr lang="en-US"/>
          </a:p>
        </p:txBody>
      </p:sp>
    </p:spTree>
    <p:extLst>
      <p:ext uri="{BB962C8B-B14F-4D97-AF65-F5344CB8AC3E}">
        <p14:creationId xmlns:p14="http://schemas.microsoft.com/office/powerpoint/2010/main" val="1257623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27</a:t>
            </a:fld>
            <a:endParaRPr lang="en-US"/>
          </a:p>
        </p:txBody>
      </p:sp>
    </p:spTree>
    <p:extLst>
      <p:ext uri="{BB962C8B-B14F-4D97-AF65-F5344CB8AC3E}">
        <p14:creationId xmlns:p14="http://schemas.microsoft.com/office/powerpoint/2010/main" val="595051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3</a:t>
            </a:fld>
            <a:endParaRPr lang="en-US"/>
          </a:p>
        </p:txBody>
      </p:sp>
    </p:spTree>
    <p:extLst>
      <p:ext uri="{BB962C8B-B14F-4D97-AF65-F5344CB8AC3E}">
        <p14:creationId xmlns:p14="http://schemas.microsoft.com/office/powerpoint/2010/main" val="3727634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28</a:t>
            </a:fld>
            <a:endParaRPr lang="en-US"/>
          </a:p>
        </p:txBody>
      </p:sp>
    </p:spTree>
    <p:extLst>
      <p:ext uri="{BB962C8B-B14F-4D97-AF65-F5344CB8AC3E}">
        <p14:creationId xmlns:p14="http://schemas.microsoft.com/office/powerpoint/2010/main" val="1191218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29</a:t>
            </a:fld>
            <a:endParaRPr lang="en-US"/>
          </a:p>
        </p:txBody>
      </p:sp>
    </p:spTree>
    <p:extLst>
      <p:ext uri="{BB962C8B-B14F-4D97-AF65-F5344CB8AC3E}">
        <p14:creationId xmlns:p14="http://schemas.microsoft.com/office/powerpoint/2010/main" val="2273217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30</a:t>
            </a:fld>
            <a:endParaRPr lang="en-US"/>
          </a:p>
        </p:txBody>
      </p:sp>
    </p:spTree>
    <p:extLst>
      <p:ext uri="{BB962C8B-B14F-4D97-AF65-F5344CB8AC3E}">
        <p14:creationId xmlns:p14="http://schemas.microsoft.com/office/powerpoint/2010/main" val="4054606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31</a:t>
            </a:fld>
            <a:endParaRPr lang="en-US"/>
          </a:p>
        </p:txBody>
      </p:sp>
    </p:spTree>
    <p:extLst>
      <p:ext uri="{BB962C8B-B14F-4D97-AF65-F5344CB8AC3E}">
        <p14:creationId xmlns:p14="http://schemas.microsoft.com/office/powerpoint/2010/main" val="2394017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32</a:t>
            </a:fld>
            <a:endParaRPr lang="en-US"/>
          </a:p>
        </p:txBody>
      </p:sp>
    </p:spTree>
    <p:extLst>
      <p:ext uri="{BB962C8B-B14F-4D97-AF65-F5344CB8AC3E}">
        <p14:creationId xmlns:p14="http://schemas.microsoft.com/office/powerpoint/2010/main" val="895716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33</a:t>
            </a:fld>
            <a:endParaRPr lang="en-US"/>
          </a:p>
        </p:txBody>
      </p:sp>
    </p:spTree>
    <p:extLst>
      <p:ext uri="{BB962C8B-B14F-4D97-AF65-F5344CB8AC3E}">
        <p14:creationId xmlns:p14="http://schemas.microsoft.com/office/powerpoint/2010/main" val="1614736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34</a:t>
            </a:fld>
            <a:endParaRPr lang="en-US"/>
          </a:p>
        </p:txBody>
      </p:sp>
    </p:spTree>
    <p:extLst>
      <p:ext uri="{BB962C8B-B14F-4D97-AF65-F5344CB8AC3E}">
        <p14:creationId xmlns:p14="http://schemas.microsoft.com/office/powerpoint/2010/main" val="1740216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39</a:t>
            </a:fld>
            <a:endParaRPr lang="en-US"/>
          </a:p>
        </p:txBody>
      </p:sp>
    </p:spTree>
    <p:extLst>
      <p:ext uri="{BB962C8B-B14F-4D97-AF65-F5344CB8AC3E}">
        <p14:creationId xmlns:p14="http://schemas.microsoft.com/office/powerpoint/2010/main" val="2537894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47</a:t>
            </a:fld>
            <a:endParaRPr lang="en-US"/>
          </a:p>
        </p:txBody>
      </p:sp>
    </p:spTree>
    <p:extLst>
      <p:ext uri="{BB962C8B-B14F-4D97-AF65-F5344CB8AC3E}">
        <p14:creationId xmlns:p14="http://schemas.microsoft.com/office/powerpoint/2010/main" val="3733329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51</a:t>
            </a:fld>
            <a:endParaRPr lang="en-US"/>
          </a:p>
        </p:txBody>
      </p:sp>
    </p:spTree>
    <p:extLst>
      <p:ext uri="{BB962C8B-B14F-4D97-AF65-F5344CB8AC3E}">
        <p14:creationId xmlns:p14="http://schemas.microsoft.com/office/powerpoint/2010/main" val="852973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4</a:t>
            </a:fld>
            <a:endParaRPr lang="en-US"/>
          </a:p>
        </p:txBody>
      </p:sp>
    </p:spTree>
    <p:extLst>
      <p:ext uri="{BB962C8B-B14F-4D97-AF65-F5344CB8AC3E}">
        <p14:creationId xmlns:p14="http://schemas.microsoft.com/office/powerpoint/2010/main" val="1233045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52</a:t>
            </a:fld>
            <a:endParaRPr lang="en-US"/>
          </a:p>
        </p:txBody>
      </p:sp>
    </p:spTree>
    <p:extLst>
      <p:ext uri="{BB962C8B-B14F-4D97-AF65-F5344CB8AC3E}">
        <p14:creationId xmlns:p14="http://schemas.microsoft.com/office/powerpoint/2010/main" val="2974415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5</a:t>
            </a:fld>
            <a:endParaRPr lang="en-US"/>
          </a:p>
        </p:txBody>
      </p:sp>
    </p:spTree>
    <p:extLst>
      <p:ext uri="{BB962C8B-B14F-4D97-AF65-F5344CB8AC3E}">
        <p14:creationId xmlns:p14="http://schemas.microsoft.com/office/powerpoint/2010/main" val="2894850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10</a:t>
            </a:fld>
            <a:endParaRPr lang="en-US"/>
          </a:p>
        </p:txBody>
      </p:sp>
    </p:spTree>
    <p:extLst>
      <p:ext uri="{BB962C8B-B14F-4D97-AF65-F5344CB8AC3E}">
        <p14:creationId xmlns:p14="http://schemas.microsoft.com/office/powerpoint/2010/main" val="398844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11</a:t>
            </a:fld>
            <a:endParaRPr lang="en-US"/>
          </a:p>
        </p:txBody>
      </p:sp>
    </p:spTree>
    <p:extLst>
      <p:ext uri="{BB962C8B-B14F-4D97-AF65-F5344CB8AC3E}">
        <p14:creationId xmlns:p14="http://schemas.microsoft.com/office/powerpoint/2010/main" val="1495799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12</a:t>
            </a:fld>
            <a:endParaRPr lang="en-US"/>
          </a:p>
        </p:txBody>
      </p:sp>
    </p:spTree>
    <p:extLst>
      <p:ext uri="{BB962C8B-B14F-4D97-AF65-F5344CB8AC3E}">
        <p14:creationId xmlns:p14="http://schemas.microsoft.com/office/powerpoint/2010/main" val="2272775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13</a:t>
            </a:fld>
            <a:endParaRPr lang="en-US"/>
          </a:p>
        </p:txBody>
      </p:sp>
    </p:spTree>
    <p:extLst>
      <p:ext uri="{BB962C8B-B14F-4D97-AF65-F5344CB8AC3E}">
        <p14:creationId xmlns:p14="http://schemas.microsoft.com/office/powerpoint/2010/main" val="2729973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17</a:t>
            </a:fld>
            <a:endParaRPr lang="en-US"/>
          </a:p>
        </p:txBody>
      </p:sp>
    </p:spTree>
    <p:extLst>
      <p:ext uri="{BB962C8B-B14F-4D97-AF65-F5344CB8AC3E}">
        <p14:creationId xmlns:p14="http://schemas.microsoft.com/office/powerpoint/2010/main" val="1588769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D6D8061D-18C3-4F4F-85EF-561633F58754}" type="datetimeFigureOut">
              <a:rPr lang="en-US" smtClean="0"/>
              <a:t>9/29/2024</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41156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D6D8061D-18C3-4F4F-85EF-561633F58754}" type="datetimeFigureOut">
              <a:rPr lang="en-US" smtClean="0"/>
              <a:t>9/29/2024</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6189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D6D8061D-18C3-4F4F-85EF-561633F58754}" type="datetimeFigureOut">
              <a:rPr lang="en-US" smtClean="0"/>
              <a:t>9/29/2024</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722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dirty="0"/>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1007240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1BBEEFE-AE8A-8083-54B6-DBE9BC0E9F10}"/>
              </a:ext>
              <a:ext uri="{C183D7F6-B498-43B3-948B-1728B52AA6E4}">
                <adec:decorative xmlns:adec="http://schemas.microsoft.com/office/drawing/2017/decorative" val="1"/>
              </a:ext>
            </a:extLst>
          </p:cNvPr>
          <p:cNvSpPr/>
          <p:nvPr userDrawn="1"/>
        </p:nvSpPr>
        <p:spPr>
          <a:xfrm>
            <a:off x="-42863" y="0"/>
            <a:ext cx="4658392" cy="6858000"/>
          </a:xfrm>
          <a:custGeom>
            <a:avLst/>
            <a:gdLst>
              <a:gd name="connsiteX0" fmla="*/ 0 w 4658392"/>
              <a:gd name="connsiteY0" fmla="*/ 0 h 6858000"/>
              <a:gd name="connsiteX1" fmla="*/ 4658392 w 4658392"/>
              <a:gd name="connsiteY1" fmla="*/ 0 h 6858000"/>
              <a:gd name="connsiteX2" fmla="*/ 2820797 w 4658392"/>
              <a:gd name="connsiteY2" fmla="*/ 6858000 h 6858000"/>
              <a:gd name="connsiteX3" fmla="*/ 0 w 4658392"/>
              <a:gd name="connsiteY3" fmla="*/ 6858000 h 6858000"/>
              <a:gd name="connsiteX4" fmla="*/ 0 w 46583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392" h="6858000">
                <a:moveTo>
                  <a:pt x="0" y="0"/>
                </a:moveTo>
                <a:lnTo>
                  <a:pt x="4658392" y="0"/>
                </a:lnTo>
                <a:lnTo>
                  <a:pt x="2820797" y="6858000"/>
                </a:lnTo>
                <a:lnTo>
                  <a:pt x="0" y="6858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E64FF31D-04D7-B1F4-53B1-AA4170602E03}"/>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F040EF-92FF-AEA1-BBA6-A4B739E11945}"/>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A59A84-C321-FDF9-555F-1FB322EBBC7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509286"/>
            <a:ext cx="3200400" cy="5617193"/>
          </a:xfrm>
        </p:spPr>
        <p:txBody>
          <a:bodyPr>
            <a:noAutofit/>
          </a:body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023412" y="509286"/>
            <a:ext cx="4328932" cy="5617194"/>
          </a:xfrm>
        </p:spPr>
        <p:txBody>
          <a:bodyPr anchor="ctr" anchorCtr="0">
            <a:normAutofit/>
          </a:bodyPr>
          <a:lstStyle>
            <a:lvl1pPr marL="0" indent="0">
              <a:lnSpc>
                <a:spcPct val="150000"/>
              </a:lnSpc>
              <a:spcBef>
                <a:spcPts val="1000"/>
              </a:spcBef>
              <a:buNone/>
              <a:defRPr sz="1800"/>
            </a:lvl1pPr>
            <a:lvl2pPr marL="457200" indent="0">
              <a:lnSpc>
                <a:spcPct val="150000"/>
              </a:lnSpc>
              <a:spcBef>
                <a:spcPts val="1000"/>
              </a:spcBef>
              <a:buNone/>
              <a:defRPr sz="1600"/>
            </a:lvl2pPr>
            <a:lvl3pPr marL="914400" indent="0">
              <a:lnSpc>
                <a:spcPct val="150000"/>
              </a:lnSpc>
              <a:spcBef>
                <a:spcPts val="1000"/>
              </a:spcBef>
              <a:buNone/>
              <a:defRPr sz="1400"/>
            </a:lvl3pPr>
            <a:lvl4pPr marL="1371600" indent="0">
              <a:lnSpc>
                <a:spcPct val="150000"/>
              </a:lnSpc>
              <a:spcBef>
                <a:spcPts val="1000"/>
              </a:spcBef>
              <a:buNone/>
              <a:defRPr sz="1200"/>
            </a:lvl4pPr>
            <a:lvl5pPr marL="1828800" indent="0">
              <a:lnSpc>
                <a:spcPct val="150000"/>
              </a:lnSpc>
              <a:spcBef>
                <a:spcPts val="1000"/>
              </a:spcBef>
              <a:buNone/>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760CD5A6-A0E4-A658-65B1-0D6C0533166A}"/>
              </a:ext>
            </a:extLst>
          </p:cNvPr>
          <p:cNvSpPr>
            <a:spLocks noGrp="1"/>
          </p:cNvSpPr>
          <p:nvPr>
            <p:ph type="pic" sz="quarter" idx="13"/>
          </p:nvPr>
        </p:nvSpPr>
        <p:spPr>
          <a:xfrm>
            <a:off x="9548813" y="-22860"/>
            <a:ext cx="2651760" cy="6903720"/>
          </a:xfrm>
        </p:spPr>
        <p:txBody>
          <a:bodyPr lIns="182880" tIns="274320" rIns="182880">
            <a:normAutofit/>
          </a:bodyPr>
          <a:lstStyle>
            <a:lvl1pPr marL="0" indent="0" algn="ctr">
              <a:buNone/>
              <a:defRPr sz="200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9/29/2024</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25005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pictur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6EC6AF9-CC07-5258-9160-8C6391530C61}"/>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BC6DCCE-3025-75FB-9405-8D51DCD63D67}"/>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16CCC3-736F-49AC-F079-9A090DAA816E}"/>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BF578A-ADDB-6713-E5AD-0FF27EDC2E5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1524000" y="743671"/>
            <a:ext cx="9144000" cy="3361254"/>
          </a:xfrm>
        </p:spPr>
        <p:txBody>
          <a:bodyPr anchor="b">
            <a:noAutofit/>
          </a:bodyPr>
          <a:lstStyle>
            <a:lvl1pPr algn="ctr">
              <a:defRPr sz="4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p:nvPr>
        </p:nvSpPr>
        <p:spPr>
          <a:xfrm>
            <a:off x="-7620" y="4766434"/>
            <a:ext cx="12207240" cy="2121408"/>
          </a:xfrm>
        </p:spPr>
        <p:txBody>
          <a:bodyPr>
            <a:no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4056528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6CBD635-4863-B127-5668-D2C7DA8CDE92}"/>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629720-DD91-8012-686D-AABA439870ED}"/>
              </a:ext>
              <a:ext uri="{C183D7F6-B498-43B3-948B-1728B52AA6E4}">
                <adec:decorative xmlns:adec="http://schemas.microsoft.com/office/drawing/2017/decorative" val="1"/>
              </a:ext>
            </a:extLst>
          </p:cNvPr>
          <p:cNvCxnSpPr>
            <a:cxnSpLocks/>
          </p:cNvCxnSpPr>
          <p:nvPr userDrawn="1"/>
        </p:nvCxnSpPr>
        <p:spPr>
          <a:xfrm flipH="1">
            <a:off x="10911820" y="0"/>
            <a:ext cx="913577" cy="68580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3970117" y="185195"/>
            <a:ext cx="6930838" cy="1505493"/>
          </a:xfrm>
        </p:spPr>
        <p:txBody>
          <a:bodyPr anchor="b" anchorCtr="0">
            <a:no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1FB27827-7491-B1C2-D9C5-975A9FF66EC1}"/>
              </a:ext>
            </a:extLst>
          </p:cNvPr>
          <p:cNvSpPr>
            <a:spLocks noGrp="1"/>
          </p:cNvSpPr>
          <p:nvPr>
            <p:ph type="pic" sz="quarter" idx="10"/>
          </p:nvPr>
        </p:nvSpPr>
        <p:spPr>
          <a:xfrm>
            <a:off x="-18788" y="-22860"/>
            <a:ext cx="3291840" cy="6903720"/>
          </a:xfrm>
        </p:spPr>
        <p:txBody>
          <a:bodyPr lIns="182880" tIns="274320" rIns="182880">
            <a:normAutofit/>
          </a:bodyPr>
          <a:lstStyle>
            <a:lvl1pPr marL="0" indent="0" algn="ctr">
              <a:buNone/>
              <a:defRPr sz="2000"/>
            </a:lvl1pPr>
          </a:lstStyle>
          <a:p>
            <a:r>
              <a:rPr lang="en-US"/>
              <a:t>Click icon to add picture</a:t>
            </a:r>
            <a:endParaRPr lang="en-US" dirty="0"/>
          </a:p>
        </p:txBody>
      </p:sp>
      <p:sp>
        <p:nvSpPr>
          <p:cNvPr id="11" name="Content Placeholder 3">
            <a:extLst>
              <a:ext uri="{FF2B5EF4-FFF2-40B4-BE49-F238E27FC236}">
                <a16:creationId xmlns:a16="http://schemas.microsoft.com/office/drawing/2014/main" id="{7D4D4555-A25D-09B6-36AF-5977189F2DDE}"/>
              </a:ext>
            </a:extLst>
          </p:cNvPr>
          <p:cNvSpPr>
            <a:spLocks noGrp="1"/>
          </p:cNvSpPr>
          <p:nvPr>
            <p:ph sz="half" idx="2" hasCustomPrompt="1"/>
          </p:nvPr>
        </p:nvSpPr>
        <p:spPr>
          <a:xfrm>
            <a:off x="3970116" y="2022395"/>
            <a:ext cx="6941703" cy="4297680"/>
          </a:xfrm>
        </p:spPr>
        <p:txBody>
          <a:bodyPr>
            <a:normAutofit/>
          </a:bodyPr>
          <a:lstStyle>
            <a:lvl1pPr marL="228600" indent="-228600">
              <a:spcBef>
                <a:spcPts val="1000"/>
              </a:spcBef>
              <a:spcAft>
                <a:spcPts val="1500"/>
              </a:spcAft>
              <a:buFont typeface="Arial" panose="020B0604020202020204" pitchFamily="34" charset="0"/>
              <a:buChar char="•"/>
              <a:defRPr sz="1800"/>
            </a:lvl1pPr>
            <a:lvl2pPr>
              <a:spcBef>
                <a:spcPts val="1000"/>
              </a:spcBef>
              <a:spcAft>
                <a:spcPts val="1500"/>
              </a:spcAft>
              <a:defRPr sz="1800"/>
            </a:lvl2pPr>
            <a:lvl3pPr>
              <a:spcBef>
                <a:spcPts val="1000"/>
              </a:spcBef>
              <a:spcAft>
                <a:spcPts val="1500"/>
              </a:spcAft>
              <a:defRPr sz="1800"/>
            </a:lvl3pPr>
            <a:lvl4pPr>
              <a:spcBef>
                <a:spcPts val="1000"/>
              </a:spcBef>
              <a:spcAft>
                <a:spcPts val="1500"/>
              </a:spcAft>
              <a:defRPr sz="1800"/>
            </a:lvl4pPr>
            <a:lvl5pPr>
              <a:spcBef>
                <a:spcPts val="1000"/>
              </a:spcBef>
              <a:spcAft>
                <a:spcPts val="1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237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9E49FCE-658C-FF5A-6405-3D10F1AC1B06}"/>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03C516-D418-5E3E-1E4E-1DF8464338F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BF5B15-0E8A-A82C-6E9C-FCF3FBAAD468}"/>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54B33CA-9490-C8E1-FE4F-06367AF2921F}"/>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86824F-3198-FE44-5A4A-70312048DAF9}"/>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58CD71-6E97-B6A9-11B6-867ED408DEE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9FDAA6-BDE8-D6C3-17CD-F87BFB54F54A}"/>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17" name="Content Placeholder 3">
            <a:extLst>
              <a:ext uri="{FF2B5EF4-FFF2-40B4-BE49-F238E27FC236}">
                <a16:creationId xmlns:a16="http://schemas.microsoft.com/office/drawing/2014/main" id="{42A0738D-E9A9-14B7-4739-62E402B0C2DF}"/>
              </a:ext>
            </a:extLst>
          </p:cNvPr>
          <p:cNvSpPr>
            <a:spLocks noGrp="1"/>
          </p:cNvSpPr>
          <p:nvPr>
            <p:ph sz="half" idx="14" hasCustomPrompt="1"/>
          </p:nvPr>
        </p:nvSpPr>
        <p:spPr>
          <a:xfrm>
            <a:off x="834961" y="2032663"/>
            <a:ext cx="4463005" cy="4067492"/>
          </a:xfrm>
        </p:spPr>
        <p:txBody>
          <a:bodyPr>
            <a:normAutofit/>
          </a:bodyPr>
          <a:lstStyle>
            <a:lvl1pPr marL="0" indent="0">
              <a:spcBef>
                <a:spcPts val="1000"/>
              </a:spcBef>
              <a:spcAft>
                <a:spcPts val="50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A766D4CB-8BCE-C6EE-EF57-A8A819EBD366}"/>
              </a:ext>
            </a:extLst>
          </p:cNvPr>
          <p:cNvSpPr>
            <a:spLocks noGrp="1"/>
          </p:cNvSpPr>
          <p:nvPr>
            <p:ph sz="half" idx="13" hasCustomPrompt="1"/>
          </p:nvPr>
        </p:nvSpPr>
        <p:spPr>
          <a:xfrm>
            <a:off x="6141720" y="2032663"/>
            <a:ext cx="5212080" cy="4067492"/>
          </a:xfrm>
        </p:spPr>
        <p:txBody>
          <a:bodyPr>
            <a:normAutofit/>
          </a:bodyPr>
          <a:lstStyle>
            <a:lvl1pPr marL="0" indent="0">
              <a:spcBef>
                <a:spcPts val="1000"/>
              </a:spcBef>
              <a:spcAft>
                <a:spcPts val="50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9/29/2024</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866756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DD9208B-0FD2-A7E3-5202-0F18392AE4FA}"/>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04010E2-9C6F-C582-1E3A-F5D43D0FFBBC}"/>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3D2B8AF-94DE-C211-EAE7-0971C111BEAD}"/>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47A2AC-F284-077E-9A14-EB7D1DE6274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E91F1F-5151-2442-2B89-CE0AB1178507}"/>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FBD82AC-3C5B-819E-E0FF-157D74B840BC}"/>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F299648-2E6E-FA0D-85E4-8884BE34A00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17" name="Content Placeholder 3">
            <a:extLst>
              <a:ext uri="{FF2B5EF4-FFF2-40B4-BE49-F238E27FC236}">
                <a16:creationId xmlns:a16="http://schemas.microsoft.com/office/drawing/2014/main" id="{07BD0263-5D42-E696-F170-1F9CF5FF2A74}"/>
              </a:ext>
            </a:extLst>
          </p:cNvPr>
          <p:cNvSpPr>
            <a:spLocks noGrp="1"/>
          </p:cNvSpPr>
          <p:nvPr>
            <p:ph sz="half" idx="15" hasCustomPrompt="1"/>
          </p:nvPr>
        </p:nvSpPr>
        <p:spPr>
          <a:xfrm>
            <a:off x="838199" y="2078963"/>
            <a:ext cx="3435628" cy="4067492"/>
          </a:xfrm>
        </p:spPr>
        <p:txBody>
          <a:bodyPr>
            <a:normAutofit/>
          </a:bodyPr>
          <a:lstStyle>
            <a:lvl1pPr marL="457200" indent="-457200">
              <a:spcBef>
                <a:spcPts val="1000"/>
              </a:spcBef>
              <a:spcAft>
                <a:spcPts val="500"/>
              </a:spcAft>
              <a:buFont typeface="+mj-lt"/>
              <a:buAutoNum type="arabicPeriod"/>
              <a:defRPr sz="1800"/>
            </a:lvl1pPr>
            <a:lvl2pPr marL="914400" indent="-457200">
              <a:spcBef>
                <a:spcPts val="1000"/>
              </a:spcBef>
              <a:spcAft>
                <a:spcPts val="500"/>
              </a:spcAft>
              <a:buFont typeface="+mj-lt"/>
              <a:buAutoNum type="alphaLcPeriod"/>
              <a:defRPr sz="1800"/>
            </a:lvl2pPr>
            <a:lvl3pPr marL="1371600" indent="-457200">
              <a:spcBef>
                <a:spcPts val="1000"/>
              </a:spcBef>
              <a:spcAft>
                <a:spcPts val="500"/>
              </a:spcAft>
              <a:buFont typeface="+mj-lt"/>
              <a:buAutoNum type="arabicParenR"/>
              <a:defRPr sz="1800"/>
            </a:lvl3pPr>
            <a:lvl4pPr marL="1828800" indent="-457200">
              <a:spcBef>
                <a:spcPts val="1000"/>
              </a:spcBef>
              <a:spcAft>
                <a:spcPts val="500"/>
              </a:spcAft>
              <a:buFont typeface="+mj-lt"/>
              <a:buAutoNum type="alphaLcParenR"/>
              <a:defRPr sz="1800"/>
            </a:lvl4pPr>
            <a:lvl5pPr marL="2228850" indent="-457200">
              <a:spcBef>
                <a:spcPts val="1000"/>
              </a:spcBef>
              <a:spcAft>
                <a:spcPts val="500"/>
              </a:spcAft>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a:extLst>
              <a:ext uri="{FF2B5EF4-FFF2-40B4-BE49-F238E27FC236}">
                <a16:creationId xmlns:a16="http://schemas.microsoft.com/office/drawing/2014/main" id="{1BEE7174-135F-6F9F-11B9-3C3F2F9CDEAA}"/>
              </a:ext>
            </a:extLst>
          </p:cNvPr>
          <p:cNvSpPr>
            <a:spLocks noGrp="1"/>
          </p:cNvSpPr>
          <p:nvPr>
            <p:ph sz="half" idx="14" hasCustomPrompt="1"/>
          </p:nvPr>
        </p:nvSpPr>
        <p:spPr>
          <a:xfrm>
            <a:off x="4965539" y="2087315"/>
            <a:ext cx="6007261" cy="4067492"/>
          </a:xfrm>
        </p:spPr>
        <p:txBody>
          <a:bodyPr>
            <a:normAutofit/>
          </a:bodyPr>
          <a:lstStyle>
            <a:lvl1pPr marL="0" indent="0">
              <a:spcBef>
                <a:spcPts val="1000"/>
              </a:spcBef>
              <a:spcAft>
                <a:spcPts val="0"/>
              </a:spcAft>
              <a:buNone/>
              <a:defRPr sz="1800"/>
            </a:lvl1pPr>
            <a:lvl2pPr marL="0">
              <a:spcBef>
                <a:spcPts val="1000"/>
              </a:spcBef>
              <a:spcAft>
                <a:spcPts val="500"/>
              </a:spcAft>
              <a:defRPr sz="1800"/>
            </a:lvl2pPr>
            <a:lvl3pPr marL="457200">
              <a:spcBef>
                <a:spcPts val="1000"/>
              </a:spcBef>
              <a:spcAft>
                <a:spcPts val="500"/>
              </a:spcAft>
              <a:defRPr sz="1800"/>
            </a:lvl3pPr>
            <a:lvl4pPr marL="685800">
              <a:spcBef>
                <a:spcPts val="1000"/>
              </a:spcBef>
              <a:spcAft>
                <a:spcPts val="500"/>
              </a:spcAft>
              <a:defRPr sz="1800"/>
            </a:lvl4pPr>
            <a:lvl5pPr marL="914400">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9/29/2024</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52046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49C8ABD-000F-7A94-A7B0-9589F4FEFD54}"/>
              </a:ext>
              <a:ext uri="{C183D7F6-B498-43B3-948B-1728B52AA6E4}">
                <adec:decorative xmlns:adec="http://schemas.microsoft.com/office/drawing/2017/decorative" val="1"/>
              </a:ext>
            </a:extLst>
          </p:cNvPr>
          <p:cNvCxnSpPr>
            <a:cxnSpLocks/>
          </p:cNvCxnSpPr>
          <p:nvPr userDrawn="1"/>
        </p:nvCxnSpPr>
        <p:spPr>
          <a:xfrm flipH="1">
            <a:off x="0" y="11575"/>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DC3A554-E5A9-B3CB-913D-45DBFBA79B40}"/>
              </a:ext>
              <a:ext uri="{C183D7F6-B498-43B3-948B-1728B52AA6E4}">
                <adec:decorative xmlns:adec="http://schemas.microsoft.com/office/drawing/2017/decorative" val="1"/>
              </a:ext>
            </a:extLst>
          </p:cNvPr>
          <p:cNvCxnSpPr>
            <a:cxnSpLocks/>
          </p:cNvCxnSpPr>
          <p:nvPr userDrawn="1"/>
        </p:nvCxnSpPr>
        <p:spPr>
          <a:xfrm flipH="1">
            <a:off x="0" y="11575"/>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3A8DF3-F55A-2494-C55D-8FB94BBC6A49}"/>
              </a:ext>
              <a:ext uri="{C183D7F6-B498-43B3-948B-1728B52AA6E4}">
                <adec:decorative xmlns:adec="http://schemas.microsoft.com/office/drawing/2017/decorative" val="1"/>
              </a:ext>
            </a:extLst>
          </p:cNvPr>
          <p:cNvCxnSpPr>
            <a:cxnSpLocks/>
          </p:cNvCxnSpPr>
          <p:nvPr userDrawn="1"/>
        </p:nvCxnSpPr>
        <p:spPr>
          <a:xfrm flipH="1" flipV="1">
            <a:off x="-42863" y="5802775"/>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79DC86E-6F8A-B036-5CB2-AA8A79837F35}"/>
              </a:ext>
              <a:ext uri="{C183D7F6-B498-43B3-948B-1728B52AA6E4}">
                <adec:decorative xmlns:adec="http://schemas.microsoft.com/office/drawing/2017/decorative" val="1"/>
              </a:ext>
            </a:extLst>
          </p:cNvPr>
          <p:cNvCxnSpPr>
            <a:cxnSpLocks/>
          </p:cNvCxnSpPr>
          <p:nvPr userDrawn="1"/>
        </p:nvCxnSpPr>
        <p:spPr>
          <a:xfrm flipH="1">
            <a:off x="8462964" y="5859925"/>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9E0C03-C633-9356-4E28-678BAB7AE02E}"/>
              </a:ext>
              <a:ext uri="{C183D7F6-B498-43B3-948B-1728B52AA6E4}">
                <adec:decorative xmlns:adec="http://schemas.microsoft.com/office/drawing/2017/decorative" val="1"/>
              </a:ext>
            </a:extLst>
          </p:cNvPr>
          <p:cNvCxnSpPr>
            <a:cxnSpLocks/>
          </p:cNvCxnSpPr>
          <p:nvPr userDrawn="1"/>
        </p:nvCxnSpPr>
        <p:spPr>
          <a:xfrm flipH="1">
            <a:off x="11543158" y="1659400"/>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C8A4F7-6C4C-719B-298F-3B81223D178B}"/>
              </a:ext>
              <a:ext uri="{C183D7F6-B498-43B3-948B-1728B52AA6E4}">
                <adec:decorative xmlns:adec="http://schemas.microsoft.com/office/drawing/2017/decorative" val="1"/>
              </a:ext>
            </a:extLst>
          </p:cNvPr>
          <p:cNvCxnSpPr>
            <a:cxnSpLocks/>
          </p:cNvCxnSpPr>
          <p:nvPr userDrawn="1"/>
        </p:nvCxnSpPr>
        <p:spPr>
          <a:xfrm flipH="1" flipV="1">
            <a:off x="10781554" y="11575"/>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E7E5D8B-D6BC-19AE-C0C9-249A5561700F}"/>
              </a:ext>
              <a:ext uri="{C183D7F6-B498-43B3-948B-1728B52AA6E4}">
                <adec:decorative xmlns:adec="http://schemas.microsoft.com/office/drawing/2017/decorative" val="1"/>
              </a:ext>
            </a:extLst>
          </p:cNvPr>
          <p:cNvCxnSpPr>
            <a:cxnSpLocks/>
          </p:cNvCxnSpPr>
          <p:nvPr userDrawn="1"/>
        </p:nvCxnSpPr>
        <p:spPr>
          <a:xfrm flipH="1" flipV="1">
            <a:off x="6529388" y="6812"/>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b" anchorCtr="0">
            <a:noAutofit/>
          </a:bodyPr>
          <a:lstStyle>
            <a:lvl1pPr>
              <a:defRPr sz="3600"/>
            </a:lvl1pPr>
          </a:lstStyle>
          <a:p>
            <a:r>
              <a:rPr lang="en-US" dirty="0"/>
              <a:t>Click to add title</a:t>
            </a:r>
          </a:p>
        </p:txBody>
      </p:sp>
      <p:sp>
        <p:nvSpPr>
          <p:cNvPr id="15" name="Content Placeholder 3">
            <a:extLst>
              <a:ext uri="{FF2B5EF4-FFF2-40B4-BE49-F238E27FC236}">
                <a16:creationId xmlns:a16="http://schemas.microsoft.com/office/drawing/2014/main" id="{7A6C5266-7ECA-B150-2C0F-8670F43AC82D}"/>
              </a:ext>
            </a:extLst>
          </p:cNvPr>
          <p:cNvSpPr>
            <a:spLocks noGrp="1"/>
          </p:cNvSpPr>
          <p:nvPr>
            <p:ph sz="half" idx="14" hasCustomPrompt="1"/>
          </p:nvPr>
        </p:nvSpPr>
        <p:spPr>
          <a:xfrm>
            <a:off x="838200" y="1987669"/>
            <a:ext cx="6974711" cy="4297679"/>
          </a:xfrm>
        </p:spPr>
        <p:txBody>
          <a:bodyPr>
            <a:normAutofit/>
          </a:bodyPr>
          <a:lstStyle>
            <a:lvl1pPr marL="0" indent="0">
              <a:spcBef>
                <a:spcPts val="1000"/>
              </a:spcBef>
              <a:spcAft>
                <a:spcPts val="0"/>
              </a:spcAft>
              <a:buNone/>
              <a:defRPr sz="1800"/>
            </a:lvl1pPr>
            <a:lvl2pPr>
              <a:spcBef>
                <a:spcPts val="1000"/>
              </a:spcBef>
              <a:spcAft>
                <a:spcPts val="500"/>
              </a:spcAft>
              <a:defRPr sz="1800"/>
            </a:lvl2pPr>
            <a:lvl3pPr>
              <a:spcBef>
                <a:spcPts val="1000"/>
              </a:spcBef>
              <a:spcAft>
                <a:spcPts val="500"/>
              </a:spcAft>
              <a:defRPr sz="1800"/>
            </a:lvl3pPr>
            <a:lvl4pPr>
              <a:spcBef>
                <a:spcPts val="1000"/>
              </a:spcBef>
              <a:spcAft>
                <a:spcPts val="500"/>
              </a:spcAft>
              <a:defRPr sz="1800"/>
            </a:lvl4pPr>
            <a:lvl5pPr>
              <a:spcBef>
                <a:spcPts val="1000"/>
              </a:spcBef>
              <a:spcAft>
                <a:spcPts val="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hasCustomPrompt="1"/>
          </p:nvPr>
        </p:nvSpPr>
        <p:spPr>
          <a:xfrm>
            <a:off x="7917085" y="1987670"/>
            <a:ext cx="3436716" cy="4297680"/>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9/29/2024</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518789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843C0D-8C0B-0B3C-7014-7B7217C008E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B715CF-E60F-DDAE-369E-BCC2CE4FF958}"/>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BD8F5F-4228-6BB9-5EA6-55359089824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721F95-97C0-7151-B9F6-C088CEA1A7F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978AD50A-9C6A-454B-0CAD-EAB518440143}"/>
              </a:ext>
            </a:extLst>
          </p:cNvPr>
          <p:cNvSpPr>
            <a:spLocks noGrp="1"/>
          </p:cNvSpPr>
          <p:nvPr>
            <p:ph type="pic" sz="quarter" idx="10"/>
          </p:nvPr>
        </p:nvSpPr>
        <p:spPr>
          <a:xfrm>
            <a:off x="3810" y="0"/>
            <a:ext cx="7816995" cy="6858000"/>
          </a:xfrm>
          <a:custGeom>
            <a:avLst/>
            <a:gdLst>
              <a:gd name="connsiteX0" fmla="*/ 0 w 7813675"/>
              <a:gd name="connsiteY0" fmla="*/ 0 h 6903720"/>
              <a:gd name="connsiteX1" fmla="*/ 7813675 w 7813675"/>
              <a:gd name="connsiteY1" fmla="*/ 0 h 6903720"/>
              <a:gd name="connsiteX2" fmla="*/ 7813675 w 7813675"/>
              <a:gd name="connsiteY2" fmla="*/ 6903720 h 6903720"/>
              <a:gd name="connsiteX3" fmla="*/ 0 w 7813675"/>
              <a:gd name="connsiteY3" fmla="*/ 6903720 h 6903720"/>
              <a:gd name="connsiteX4" fmla="*/ 0 w 7813675"/>
              <a:gd name="connsiteY4" fmla="*/ 0 h 6903720"/>
              <a:gd name="connsiteX0" fmla="*/ 0 w 7813675"/>
              <a:gd name="connsiteY0" fmla="*/ 0 h 6903720"/>
              <a:gd name="connsiteX1" fmla="*/ 7813675 w 7813675"/>
              <a:gd name="connsiteY1" fmla="*/ 0 h 6903720"/>
              <a:gd name="connsiteX2" fmla="*/ 7813675 w 7813675"/>
              <a:gd name="connsiteY2" fmla="*/ 6903720 h 6903720"/>
              <a:gd name="connsiteX3" fmla="*/ 798854 w 7813675"/>
              <a:gd name="connsiteY3" fmla="*/ 6867163 h 6903720"/>
              <a:gd name="connsiteX4" fmla="*/ 0 w 7813675"/>
              <a:gd name="connsiteY4" fmla="*/ 6903720 h 6903720"/>
              <a:gd name="connsiteX5" fmla="*/ 0 w 7813675"/>
              <a:gd name="connsiteY5" fmla="*/ 0 h 6903720"/>
              <a:gd name="connsiteX0" fmla="*/ 0 w 7813675"/>
              <a:gd name="connsiteY0" fmla="*/ 0 h 6907803"/>
              <a:gd name="connsiteX1" fmla="*/ 7813675 w 7813675"/>
              <a:gd name="connsiteY1" fmla="*/ 0 h 6907803"/>
              <a:gd name="connsiteX2" fmla="*/ 7813675 w 7813675"/>
              <a:gd name="connsiteY2" fmla="*/ 6903720 h 6907803"/>
              <a:gd name="connsiteX3" fmla="*/ 809014 w 7813675"/>
              <a:gd name="connsiteY3" fmla="*/ 6907803 h 6907803"/>
              <a:gd name="connsiteX4" fmla="*/ 0 w 7813675"/>
              <a:gd name="connsiteY4" fmla="*/ 6903720 h 6907803"/>
              <a:gd name="connsiteX5" fmla="*/ 0 w 7813675"/>
              <a:gd name="connsiteY5" fmla="*/ 0 h 6907803"/>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9891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740434 w 7813675"/>
              <a:gd name="connsiteY3" fmla="*/ 6898913 h 6903720"/>
              <a:gd name="connsiteX4" fmla="*/ 0 w 7813675"/>
              <a:gd name="connsiteY4" fmla="*/ 6903720 h 6903720"/>
              <a:gd name="connsiteX5" fmla="*/ 0 w 7813675"/>
              <a:gd name="connsiteY5" fmla="*/ 0 h 6903720"/>
              <a:gd name="connsiteX0" fmla="*/ 0 w 7813675"/>
              <a:gd name="connsiteY0" fmla="*/ 0 h 6907385"/>
              <a:gd name="connsiteX1" fmla="*/ 7813675 w 7813675"/>
              <a:gd name="connsiteY1" fmla="*/ 0 h 6907385"/>
              <a:gd name="connsiteX2" fmla="*/ 7813675 w 7813675"/>
              <a:gd name="connsiteY2" fmla="*/ 6903720 h 6907385"/>
              <a:gd name="connsiteX3" fmla="*/ 6359380 w 7813675"/>
              <a:gd name="connsiteY3" fmla="*/ 6907385 h 6907385"/>
              <a:gd name="connsiteX4" fmla="*/ 740434 w 7813675"/>
              <a:gd name="connsiteY4" fmla="*/ 6898913 h 6907385"/>
              <a:gd name="connsiteX5" fmla="*/ 0 w 7813675"/>
              <a:gd name="connsiteY5" fmla="*/ 6903720 h 6907385"/>
              <a:gd name="connsiteX6" fmla="*/ 0 w 7813675"/>
              <a:gd name="connsiteY6"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3320 w 7816995"/>
              <a:gd name="connsiteY5" fmla="*/ 690372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2899555 w 7816995"/>
              <a:gd name="connsiteY2" fmla="*/ 464820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995" h="6907385">
                <a:moveTo>
                  <a:pt x="3320" y="0"/>
                </a:moveTo>
                <a:lnTo>
                  <a:pt x="7816995" y="0"/>
                </a:lnTo>
                <a:lnTo>
                  <a:pt x="2899555" y="4648200"/>
                </a:lnTo>
                <a:lnTo>
                  <a:pt x="6362700" y="6907385"/>
                </a:lnTo>
                <a:lnTo>
                  <a:pt x="743754" y="6898913"/>
                </a:lnTo>
                <a:lnTo>
                  <a:pt x="2876060" y="4644390"/>
                </a:lnTo>
                <a:cubicBezTo>
                  <a:pt x="1610033" y="3689302"/>
                  <a:pt x="1117437" y="3324763"/>
                  <a:pt x="0" y="2510645"/>
                </a:cubicBezTo>
                <a:cubicBezTo>
                  <a:pt x="1107" y="1673763"/>
                  <a:pt x="2213" y="836882"/>
                  <a:pt x="3320" y="0"/>
                </a:cubicBezTo>
                <a:close/>
              </a:path>
            </a:pathLst>
          </a:custGeom>
          <a:solidFill>
            <a:schemeClr val="tx2"/>
          </a:solidFill>
          <a:ln w="22225">
            <a:noFill/>
          </a:ln>
        </p:spPr>
        <p:txBody>
          <a:bodyPr lIns="274320" tIns="274320">
            <a:normAutofit/>
          </a:bodyPr>
          <a:lstStyle>
            <a:lvl1pPr marL="0" indent="0">
              <a:buNone/>
              <a:defRPr sz="2000"/>
            </a:lvl1pPr>
          </a:lstStyle>
          <a:p>
            <a:r>
              <a:rPr lang="en-US"/>
              <a:t>Click icon to add picture</a:t>
            </a: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6080992" y="731562"/>
            <a:ext cx="4902843" cy="3526778"/>
          </a:xfrm>
          <a:noFill/>
        </p:spPr>
        <p:txBody>
          <a:bodyPr anchor="b">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080992" y="4373217"/>
            <a:ext cx="4902843" cy="1753221"/>
          </a:xfrm>
        </p:spPr>
        <p:txBody>
          <a:bodyPr anchor="t" anchorCtr="0">
            <a:normAutofit/>
          </a:bodyPr>
          <a:lstStyle>
            <a:lvl1pPr marL="0" indent="0">
              <a:spcBef>
                <a:spcPts val="1000"/>
              </a:spcBef>
              <a:buNone/>
              <a:defRPr sz="1800">
                <a:solidFill>
                  <a:schemeClr val="tx1"/>
                </a:solidFill>
              </a:defRPr>
            </a:lvl1pPr>
            <a:lvl2pPr>
              <a:spcBef>
                <a:spcPts val="1000"/>
              </a:spcBef>
              <a:defRPr sz="1600">
                <a:solidFill>
                  <a:schemeClr val="tx1"/>
                </a:solidFill>
              </a:defRPr>
            </a:lvl2pPr>
            <a:lvl3pPr>
              <a:spcBef>
                <a:spcPts val="1000"/>
              </a:spcBef>
              <a:defRPr sz="1400">
                <a:solidFill>
                  <a:schemeClr val="tx1"/>
                </a:solidFill>
              </a:defRPr>
            </a:lvl3pPr>
            <a:lvl4pPr>
              <a:spcBef>
                <a:spcPts val="1000"/>
              </a:spcBef>
              <a:defRPr sz="1200">
                <a:solidFill>
                  <a:schemeClr val="tx1"/>
                </a:solidFill>
              </a:defRPr>
            </a:lvl4pPr>
            <a:lvl5pPr>
              <a:spcBef>
                <a:spcPts val="1000"/>
              </a:spcBef>
              <a:defRPr sz="120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539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D6D8061D-18C3-4F4F-85EF-561633F58754}" type="datetimeFigureOut">
              <a:rPr lang="en-US" smtClean="0"/>
              <a:t>9/29/2024</a:t>
            </a:fld>
            <a:endParaRPr lang="en-US"/>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66789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D6D8061D-18C3-4F4F-85EF-561633F58754}" type="datetimeFigureOut">
              <a:rPr lang="en-US" smtClean="0"/>
              <a:t>9/29/2024</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53563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D6D8061D-18C3-4F4F-85EF-561633F58754}" type="datetimeFigureOut">
              <a:rPr lang="en-US" smtClean="0"/>
              <a:t>9/29/2024</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0812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D6D8061D-18C3-4F4F-85EF-561633F58754}" type="datetimeFigureOut">
              <a:rPr lang="en-US" smtClean="0"/>
              <a:t>9/29/2024</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87720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D6D8061D-18C3-4F4F-85EF-561633F58754}" type="datetimeFigureOut">
              <a:rPr lang="en-US" smtClean="0"/>
              <a:t>9/29/2024</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0498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D6D8061D-18C3-4F4F-85EF-561633F58754}" type="datetimeFigureOut">
              <a:rPr lang="en-US" smtClean="0"/>
              <a:t>9/29/2024</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76283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D6D8061D-18C3-4F4F-85EF-561633F58754}" type="datetimeFigureOut">
              <a:rPr lang="en-US" smtClean="0"/>
              <a:t>9/29/2024</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71998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D6D8061D-18C3-4F4F-85EF-561633F58754}" type="datetimeFigureOut">
              <a:rPr lang="en-US" smtClean="0"/>
              <a:t>9/29/2024</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97966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D6D8061D-18C3-4F4F-85EF-561633F58754}" type="datetimeFigureOut">
              <a:rPr lang="en-US" smtClean="0"/>
              <a:t>9/29/2024</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15560651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3" r:id="rId15"/>
    <p:sldLayoutId id="2147483685" r:id="rId16"/>
    <p:sldLayoutId id="2147483686" r:id="rId17"/>
    <p:sldLayoutId id="2147483689" r:id="rId18"/>
    <p:sldLayoutId id="2147483691" r:id="rId19"/>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dropbox.com/scl/fo/qj348wke4gla16gka7wyw/AL6sQWFd_P5MLFfe1HHsfk4?rlkey=5su9g79eg7r5uiuxzo97n56a1&amp;dl=0"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hyperlink" Target="https://1.next.westlaw.com/Document/Ia277a38c4afa11dabb94a2113632a110/View/FullText.html?originationContext=docHeader&amp;contextData=(sc.Category)&amp;transitionType=Document&amp;needToInjectTerms=False&amp;docSource=c80dfa9717634dfcaac3e3653553d22d&amp;ppcid=dd1ca2e85247436eb319f75beb7ae506"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www.hjmc-law.com/" TargetMode="External"/><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courts.wa.gov/court_rules/?fa=court_rules.list&amp;group=sup&amp;set=CR"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courts.wa.gov/court_rules/?fa=court_rules.localsupbycrt"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EA3B6404-C37D-4FE3-8124-9FC5ECE56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338355-B393-9F87-5C1B-FACF81983200}"/>
              </a:ext>
            </a:extLst>
          </p:cNvPr>
          <p:cNvSpPr>
            <a:spLocks noGrp="1"/>
          </p:cNvSpPr>
          <p:nvPr>
            <p:ph type="ctrTitle"/>
          </p:nvPr>
        </p:nvSpPr>
        <p:spPr>
          <a:xfrm>
            <a:off x="1015488" y="533400"/>
            <a:ext cx="4493885" cy="4131129"/>
          </a:xfrm>
        </p:spPr>
        <p:txBody>
          <a:bodyPr vert="horz" lIns="91440" tIns="45720" rIns="91440" bIns="45720" rtlCol="0" anchor="b">
            <a:normAutofit/>
          </a:bodyPr>
          <a:lstStyle/>
          <a:p>
            <a:r>
              <a:rPr lang="en-US" sz="3000" dirty="0">
                <a:solidFill>
                  <a:schemeClr val="tx2"/>
                </a:solidFill>
              </a:rPr>
              <a:t>Materials:</a:t>
            </a:r>
            <a:br>
              <a:rPr lang="en-US" sz="3000" dirty="0">
                <a:solidFill>
                  <a:schemeClr val="tx2"/>
                </a:solidFill>
              </a:rPr>
            </a:br>
            <a:br>
              <a:rPr lang="en-US" sz="3000" dirty="0">
                <a:solidFill>
                  <a:schemeClr val="tx2"/>
                </a:solidFill>
              </a:rPr>
            </a:br>
            <a:r>
              <a:rPr lang="en-US" sz="3000" dirty="0">
                <a:solidFill>
                  <a:schemeClr val="tx2"/>
                </a:solidFill>
                <a:hlinkClick r:id="rId2"/>
              </a:rPr>
              <a:t>https://www.dropbox.com/scl/fo/qj348wke4gla16gka7wyw/AL6sQWFd_P5MLFfe1HHsfk4?rlkey=5su9g79eg7r5uiuxzo97n56a1&amp;dl=0</a:t>
            </a:r>
            <a:endParaRPr lang="en-US" sz="3000" dirty="0">
              <a:solidFill>
                <a:schemeClr val="tx2"/>
              </a:solidFill>
            </a:endParaRPr>
          </a:p>
        </p:txBody>
      </p:sp>
      <p:cxnSp>
        <p:nvCxnSpPr>
          <p:cNvPr id="27" name="Straight Connector 26">
            <a:extLst>
              <a:ext uri="{FF2B5EF4-FFF2-40B4-BE49-F238E27FC236}">
                <a16:creationId xmlns:a16="http://schemas.microsoft.com/office/drawing/2014/main" id="{B42E889C-BF1F-40B2-86C2-92153DB7E6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8034" y="0"/>
            <a:ext cx="6553966" cy="354261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557940A-71CE-48E1-BD71-2BEF15613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851108" y="4783369"/>
            <a:ext cx="5340893" cy="207463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777C915-01E5-4C85-B3BF-7BF7CC3FE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0021640" y="0"/>
            <a:ext cx="1268175"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6" name="Picture Placeholder 5" descr="A qr code with a few squares&#10;&#10;Description automatically generated">
            <a:extLst>
              <a:ext uri="{FF2B5EF4-FFF2-40B4-BE49-F238E27FC236}">
                <a16:creationId xmlns:a16="http://schemas.microsoft.com/office/drawing/2014/main" id="{4FBEB114-FC36-7763-743C-E723761D5FA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91" r="2291"/>
          <a:stretch>
            <a:fillRect/>
          </a:stretch>
        </p:blipFill>
        <p:spPr>
          <a:xfrm>
            <a:off x="5994635" y="533400"/>
            <a:ext cx="5525846" cy="5791200"/>
          </a:xfrm>
          <a:prstGeom prst="rect">
            <a:avLst/>
          </a:prstGeom>
        </p:spPr>
      </p:pic>
    </p:spTree>
    <p:extLst>
      <p:ext uri="{BB962C8B-B14F-4D97-AF65-F5344CB8AC3E}">
        <p14:creationId xmlns:p14="http://schemas.microsoft.com/office/powerpoint/2010/main" val="3897791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noFill/>
        </p:spPr>
        <p:txBody>
          <a:bodyPr/>
          <a:lstStyle/>
          <a:p>
            <a:r>
              <a:rPr lang="en-US" dirty="0"/>
              <a:t>Cr 26 </a:t>
            </a:r>
            <a:r>
              <a:rPr lang="en-US"/>
              <a:t>Bird’s eye view</a:t>
            </a:r>
            <a:endParaRPr lang="en-US" dirty="0"/>
          </a:p>
        </p:txBody>
      </p:sp>
      <p:pic>
        <p:nvPicPr>
          <p:cNvPr id="24" name="Picture Placeholder 7" descr="Looking up view of tall buildings">
            <a:extLst>
              <a:ext uri="{FF2B5EF4-FFF2-40B4-BE49-F238E27FC236}">
                <a16:creationId xmlns:a16="http://schemas.microsoft.com/office/drawing/2014/main" id="{A672B903-78EE-718A-C122-69D51207883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1" b="61"/>
          <a:stretch/>
        </p:blipFill>
        <p:spPr>
          <a:noFill/>
        </p:spPr>
      </p:pic>
      <p:sp>
        <p:nvSpPr>
          <p:cNvPr id="3" name="Content Placeholder 2">
            <a:extLst>
              <a:ext uri="{FF2B5EF4-FFF2-40B4-BE49-F238E27FC236}">
                <a16:creationId xmlns:a16="http://schemas.microsoft.com/office/drawing/2014/main" id="{A6A33159-D030-2F82-A142-F75940728319}"/>
              </a:ext>
            </a:extLst>
          </p:cNvPr>
          <p:cNvSpPr>
            <a:spLocks noGrp="1"/>
          </p:cNvSpPr>
          <p:nvPr>
            <p:ph sz="half" idx="2"/>
          </p:nvPr>
        </p:nvSpPr>
        <p:spPr>
          <a:noFill/>
        </p:spPr>
        <p:txBody>
          <a:bodyPr vert="horz" lIns="91440" tIns="45720" rIns="91440" bIns="45720" rtlCol="0" anchor="t">
            <a:normAutofit lnSpcReduction="10000"/>
          </a:bodyPr>
          <a:lstStyle/>
          <a:p>
            <a:r>
              <a:rPr lang="en-US" dirty="0"/>
              <a:t>(b)(1) SCOPE and LIMIT</a:t>
            </a:r>
          </a:p>
          <a:p>
            <a:pPr lvl="1"/>
            <a:r>
              <a:rPr lang="en-US" dirty="0"/>
              <a:t>“the information sought appears reasonably calculated to lead to the discovery of admissible evidence.”</a:t>
            </a:r>
          </a:p>
          <a:p>
            <a:pPr lvl="1"/>
            <a:r>
              <a:rPr lang="en-US" dirty="0"/>
              <a:t>Limited by Court</a:t>
            </a:r>
          </a:p>
          <a:p>
            <a:r>
              <a:rPr lang="en-US" dirty="0"/>
              <a:t>(b)(4) Work Product Rule</a:t>
            </a:r>
          </a:p>
          <a:p>
            <a:r>
              <a:rPr lang="en-US" dirty="0"/>
              <a:t>(b)(5) Facts AND Opinions held by experts …. acquired or developed in anticipation of litigation or for trial </a:t>
            </a:r>
          </a:p>
          <a:p>
            <a:r>
              <a:rPr lang="en-US" dirty="0"/>
              <a:t>(c) Protective order</a:t>
            </a:r>
          </a:p>
          <a:p>
            <a:r>
              <a:rPr lang="en-US" dirty="0"/>
              <a:t>(e) Supplementation of Responses</a:t>
            </a:r>
          </a:p>
        </p:txBody>
      </p:sp>
    </p:spTree>
    <p:extLst>
      <p:ext uri="{BB962C8B-B14F-4D97-AF65-F5344CB8AC3E}">
        <p14:creationId xmlns:p14="http://schemas.microsoft.com/office/powerpoint/2010/main" val="3666674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874B-BCA9-8420-1595-EDD1865A099A}"/>
              </a:ext>
            </a:extLst>
          </p:cNvPr>
          <p:cNvSpPr>
            <a:spLocks noGrp="1"/>
          </p:cNvSpPr>
          <p:nvPr>
            <p:ph type="title"/>
          </p:nvPr>
        </p:nvSpPr>
        <p:spPr>
          <a:noFill/>
        </p:spPr>
        <p:txBody>
          <a:bodyPr/>
          <a:lstStyle/>
          <a:p>
            <a:r>
              <a:rPr lang="en-US" dirty="0"/>
              <a:t>Civil discovery scope</a:t>
            </a:r>
          </a:p>
        </p:txBody>
      </p:sp>
      <p:sp>
        <p:nvSpPr>
          <p:cNvPr id="4" name="Content Placeholder 3">
            <a:extLst>
              <a:ext uri="{FF2B5EF4-FFF2-40B4-BE49-F238E27FC236}">
                <a16:creationId xmlns:a16="http://schemas.microsoft.com/office/drawing/2014/main" id="{ACFBB810-3430-2C29-1AA0-9744AA0A1AA3}"/>
              </a:ext>
            </a:extLst>
          </p:cNvPr>
          <p:cNvSpPr>
            <a:spLocks noGrp="1"/>
          </p:cNvSpPr>
          <p:nvPr>
            <p:ph sz="half" idx="14"/>
          </p:nvPr>
        </p:nvSpPr>
        <p:spPr>
          <a:xfrm>
            <a:off x="834961" y="2032663"/>
            <a:ext cx="6234054" cy="4067492"/>
          </a:xfrm>
          <a:solidFill>
            <a:schemeClr val="bg1"/>
          </a:solidFill>
        </p:spPr>
        <p:txBody>
          <a:bodyPr>
            <a:normAutofit fontScale="85000" lnSpcReduction="10000"/>
          </a:bodyPr>
          <a:lstStyle/>
          <a:p>
            <a:pPr marL="0" marR="0">
              <a:lnSpc>
                <a:spcPct val="107000"/>
              </a:lnSpc>
              <a:spcBef>
                <a:spcPts val="0"/>
              </a:spcBef>
              <a:spcAft>
                <a:spcPts val="800"/>
              </a:spcAft>
            </a:pPr>
            <a:r>
              <a:rPr lang="en-US" sz="1800" kern="100" dirty="0">
                <a:effectLst/>
                <a:latin typeface="Calibri" panose="020F0502020204030204" pitchFamily="34" charset="0"/>
                <a:ea typeface="Malgun Gothic" panose="020B0503020000020004" pitchFamily="34" charset="-127"/>
                <a:cs typeface="Times New Roman" panose="02020603050405020304" pitchFamily="18" charset="0"/>
              </a:rPr>
              <a:t>The standard of relevance for purposes of discovery is </a:t>
            </a:r>
            <a:r>
              <a:rPr lang="en-US" sz="1800" b="1" kern="1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much broader </a:t>
            </a:r>
            <a:r>
              <a:rPr lang="en-US" sz="1800" kern="100" dirty="0">
                <a:effectLst/>
                <a:latin typeface="Calibri" panose="020F0502020204030204" pitchFamily="34" charset="0"/>
                <a:ea typeface="Malgun Gothic" panose="020B0503020000020004" pitchFamily="34" charset="-127"/>
                <a:cs typeface="Times New Roman" panose="02020603050405020304" pitchFamily="18" charset="0"/>
              </a:rPr>
              <a:t>than the standard required under the evidence rules for admissibility at trial. 4 J. Moore &amp; J. Lucas, </a:t>
            </a:r>
            <a:r>
              <a:rPr lang="en-US" sz="1800" i="1" kern="100" dirty="0">
                <a:effectLst/>
                <a:latin typeface="Calibri" panose="020F0502020204030204" pitchFamily="34" charset="0"/>
                <a:ea typeface="Malgun Gothic" panose="020B0503020000020004" pitchFamily="34" charset="-127"/>
                <a:cs typeface="Times New Roman" panose="02020603050405020304" pitchFamily="18" charset="0"/>
              </a:rPr>
              <a:t>Federal Practice</a:t>
            </a:r>
            <a:r>
              <a:rPr lang="en-US" sz="1800" kern="100" dirty="0">
                <a:effectLst/>
                <a:latin typeface="Calibri" panose="020F0502020204030204" pitchFamily="34" charset="0"/>
                <a:ea typeface="Malgun Gothic" panose="020B0503020000020004" pitchFamily="34" charset="-127"/>
                <a:cs typeface="Times New Roman" panose="02020603050405020304" pitchFamily="18" charset="0"/>
              </a:rPr>
              <a:t> ¶ 26.56[4], at 26–170 (2d ed. 1983).</a:t>
            </a:r>
          </a:p>
          <a:p>
            <a:pPr marL="0" marR="0">
              <a:lnSpc>
                <a:spcPct val="107000"/>
              </a:lnSpc>
              <a:spcBef>
                <a:spcPts val="0"/>
              </a:spcBef>
              <a:spcAft>
                <a:spcPts val="800"/>
              </a:spcAft>
            </a:pPr>
            <a:r>
              <a:rPr lang="en-US" sz="1800" kern="100" dirty="0">
                <a:effectLst/>
                <a:latin typeface="Calibri" panose="020F0502020204030204" pitchFamily="34" charset="0"/>
                <a:ea typeface="Malgun Gothic" panose="020B0503020000020004" pitchFamily="34" charset="-127"/>
                <a:cs typeface="Times New Roman" panose="02020603050405020304" pitchFamily="18" charset="0"/>
              </a:rPr>
              <a:t> The fact that the evidence sought “would otherwise be inadmissible at trial is not an impediment to discovery”, 4 L. Orland, </a:t>
            </a:r>
            <a:r>
              <a:rPr lang="en-US" sz="1800" kern="100" dirty="0" err="1">
                <a:effectLst/>
                <a:latin typeface="Calibri" panose="020F0502020204030204" pitchFamily="34" charset="0"/>
                <a:ea typeface="Malgun Gothic" panose="020B0503020000020004" pitchFamily="34" charset="-127"/>
                <a:cs typeface="Times New Roman" panose="02020603050405020304" pitchFamily="18" charset="0"/>
              </a:rPr>
              <a:t>Wash.Prac</a:t>
            </a:r>
            <a:r>
              <a:rPr lang="en-US" sz="1800" kern="100"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1800" i="1" kern="100" dirty="0">
                <a:effectLst/>
                <a:latin typeface="Calibri" panose="020F0502020204030204" pitchFamily="34" charset="0"/>
                <a:ea typeface="Malgun Gothic" panose="020B0503020000020004" pitchFamily="34" charset="-127"/>
                <a:cs typeface="Times New Roman" panose="02020603050405020304" pitchFamily="18" charset="0"/>
              </a:rPr>
              <a:t>Rules Practice</a:t>
            </a:r>
            <a:r>
              <a:rPr lang="en-US" sz="1800" kern="100" dirty="0">
                <a:effectLst/>
                <a:latin typeface="Calibri" panose="020F0502020204030204" pitchFamily="34" charset="0"/>
                <a:ea typeface="Malgun Gothic" panose="020B0503020000020004" pitchFamily="34" charset="-127"/>
                <a:cs typeface="Times New Roman" panose="02020603050405020304" pitchFamily="18" charset="0"/>
              </a:rPr>
              <a:t> § 5305, at 22 (3d ed. 1983), so long as “the information sought appears reasonably calculated to lead to the discovery of admissible evidence.” CR 26(b)(1).</a:t>
            </a:r>
          </a:p>
          <a:p>
            <a:pPr marL="457200" marR="514350">
              <a:lnSpc>
                <a:spcPct val="107000"/>
              </a:lnSpc>
              <a:spcBef>
                <a:spcPts val="0"/>
              </a:spcBef>
              <a:spcAft>
                <a:spcPts val="800"/>
              </a:spcAft>
            </a:pPr>
            <a:r>
              <a:rPr lang="en-US" sz="1800" kern="100" dirty="0">
                <a:effectLst/>
                <a:latin typeface="Calibri" panose="020F0502020204030204" pitchFamily="34" charset="0"/>
                <a:ea typeface="Malgun Gothic" panose="020B0503020000020004" pitchFamily="34" charset="-127"/>
                <a:cs typeface="Times New Roman" panose="02020603050405020304" pitchFamily="18" charset="0"/>
              </a:rPr>
              <a:t>[A]</a:t>
            </a:r>
            <a:r>
              <a:rPr lang="en-US" sz="1800" kern="100" dirty="0" err="1">
                <a:effectLst/>
                <a:latin typeface="Calibri" panose="020F0502020204030204" pitchFamily="34" charset="0"/>
                <a:ea typeface="Malgun Gothic" panose="020B0503020000020004" pitchFamily="34" charset="-127"/>
                <a:cs typeface="Times New Roman" panose="02020603050405020304" pitchFamily="18" charset="0"/>
              </a:rPr>
              <a:t>lthough</a:t>
            </a:r>
            <a:r>
              <a:rPr lang="en-US" sz="1800" kern="100" dirty="0">
                <a:effectLst/>
                <a:latin typeface="Calibri" panose="020F0502020204030204" pitchFamily="34" charset="0"/>
                <a:ea typeface="Malgun Gothic" panose="020B0503020000020004" pitchFamily="34" charset="-127"/>
                <a:cs typeface="Times New Roman" panose="02020603050405020304" pitchFamily="18" charset="0"/>
              </a:rPr>
              <a:t> certain information may not be used as proof at the trial, still, </a:t>
            </a:r>
            <a:r>
              <a:rPr lang="en-US" sz="1800" kern="100" dirty="0">
                <a:solidFill>
                  <a:srgbClr val="FF0000"/>
                </a:solidFill>
                <a:effectLst/>
                <a:latin typeface="Calibri" panose="020F0502020204030204" pitchFamily="34" charset="0"/>
                <a:ea typeface="Malgun Gothic" panose="020B0503020000020004" pitchFamily="34" charset="-127"/>
                <a:cs typeface="Times New Roman" panose="02020603050405020304" pitchFamily="18" charset="0"/>
              </a:rPr>
              <a:t>information obtained by discovery may aid a party in preparing his case, in anticipating his opponents' position, and in gathering further evidence.</a:t>
            </a:r>
          </a:p>
          <a:p>
            <a:pPr marL="0" marR="0">
              <a:lnSpc>
                <a:spcPct val="107000"/>
              </a:lnSpc>
              <a:spcBef>
                <a:spcPts val="0"/>
              </a:spcBef>
              <a:spcAft>
                <a:spcPts val="800"/>
              </a:spcAft>
            </a:pPr>
            <a:r>
              <a:rPr lang="en-US" sz="1800" kern="100" dirty="0">
                <a:effectLst/>
                <a:latin typeface="Calibri" panose="020F0502020204030204" pitchFamily="34" charset="0"/>
                <a:ea typeface="Malgun Gothic" panose="020B0503020000020004" pitchFamily="34" charset="-127"/>
                <a:cs typeface="Times New Roman" panose="02020603050405020304" pitchFamily="18" charset="0"/>
              </a:rPr>
              <a:t>J. Moore &amp; J. Lucas, </a:t>
            </a:r>
            <a:r>
              <a:rPr lang="en-US" sz="1800" i="1" kern="100" dirty="0">
                <a:effectLst/>
                <a:latin typeface="Calibri" panose="020F0502020204030204" pitchFamily="34" charset="0"/>
                <a:ea typeface="Malgun Gothic" panose="020B0503020000020004" pitchFamily="34" charset="-127"/>
                <a:cs typeface="Times New Roman" panose="02020603050405020304" pitchFamily="18" charset="0"/>
              </a:rPr>
              <a:t>supra.</a:t>
            </a:r>
            <a:endParaRPr lang="en-US" sz="1800" kern="100"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a:lnSpc>
                <a:spcPct val="107000"/>
              </a:lnSpc>
              <a:spcBef>
                <a:spcPts val="0"/>
              </a:spcBef>
              <a:spcAft>
                <a:spcPts val="800"/>
              </a:spcAft>
            </a:pPr>
            <a:r>
              <a:rPr lang="en-US" sz="1800" i="1" kern="100" dirty="0">
                <a:solidFill>
                  <a:srgbClr val="00B0F0"/>
                </a:solidFill>
                <a:effectLst/>
                <a:latin typeface="Calibri" panose="020F0502020204030204" pitchFamily="34" charset="0"/>
                <a:ea typeface="Malgun Gothic" panose="020B0503020000020004" pitchFamily="34" charset="-127"/>
                <a:cs typeface="Times New Roman" panose="02020603050405020304" pitchFamily="18" charset="0"/>
              </a:rPr>
              <a:t>Barfield v. City of Seattle</a:t>
            </a:r>
            <a:r>
              <a:rPr lang="en-US" sz="1800" kern="100" dirty="0">
                <a:solidFill>
                  <a:srgbClr val="00B0F0"/>
                </a:solidFill>
                <a:effectLst/>
                <a:latin typeface="Calibri" panose="020F0502020204030204" pitchFamily="34" charset="0"/>
                <a:ea typeface="Malgun Gothic" panose="020B0503020000020004" pitchFamily="34" charset="-127"/>
                <a:cs typeface="Times New Roman" panose="02020603050405020304" pitchFamily="18" charset="0"/>
              </a:rPr>
              <a:t>, 100 Wash. 2d 878, 886, 676 P.2d 438, 442–43 (1984</a:t>
            </a:r>
            <a:r>
              <a:rPr lang="en-US" sz="1800" kern="100" dirty="0">
                <a:effectLst/>
                <a:latin typeface="Calibri" panose="020F0502020204030204" pitchFamily="34" charset="0"/>
                <a:ea typeface="Malgun Gothic" panose="020B0503020000020004" pitchFamily="34" charset="-127"/>
                <a:cs typeface="Times New Roman" panose="02020603050405020304" pitchFamily="18" charset="0"/>
              </a:rPr>
              <a:t>)</a:t>
            </a:r>
          </a:p>
        </p:txBody>
      </p:sp>
      <p:sp>
        <p:nvSpPr>
          <p:cNvPr id="6" name="Content Placeholder 5">
            <a:extLst>
              <a:ext uri="{FF2B5EF4-FFF2-40B4-BE49-F238E27FC236}">
                <a16:creationId xmlns:a16="http://schemas.microsoft.com/office/drawing/2014/main" id="{C26B4484-5C29-A92D-AB9A-7C6788F75863}"/>
              </a:ext>
            </a:extLst>
          </p:cNvPr>
          <p:cNvSpPr>
            <a:spLocks noGrp="1"/>
          </p:cNvSpPr>
          <p:nvPr>
            <p:ph sz="half" idx="13"/>
          </p:nvPr>
        </p:nvSpPr>
        <p:spPr>
          <a:xfrm>
            <a:off x="7236068" y="2032663"/>
            <a:ext cx="4466493" cy="4067492"/>
          </a:xfrm>
        </p:spPr>
        <p:txBody>
          <a:bodyPr/>
          <a:lstStyle/>
          <a:p>
            <a:r>
              <a:rPr lang="en-US" sz="2800" b="1" dirty="0">
                <a:solidFill>
                  <a:srgbClr val="FF0000"/>
                </a:solidFill>
              </a:rPr>
              <a:t>MUCH BROADER </a:t>
            </a:r>
            <a:r>
              <a:rPr lang="en-US" sz="2800" dirty="0"/>
              <a:t>than admissibility</a:t>
            </a:r>
          </a:p>
          <a:p>
            <a:r>
              <a:rPr lang="en-US" sz="2800" dirty="0"/>
              <a:t>“reasonably calculated to lead to the discovery of admissible evidence”</a:t>
            </a:r>
          </a:p>
          <a:p>
            <a:r>
              <a:rPr lang="en-US" dirty="0"/>
              <a:t>“Relevant to the subject matter”</a:t>
            </a:r>
          </a:p>
          <a:p>
            <a:r>
              <a:rPr lang="en-US" dirty="0"/>
              <a:t>Not relevant in terms of ER 401.</a:t>
            </a:r>
          </a:p>
          <a:p>
            <a:r>
              <a:rPr lang="en-US" dirty="0"/>
              <a:t>BUT relevant to the </a:t>
            </a:r>
            <a:r>
              <a:rPr lang="en-US" b="1" dirty="0"/>
              <a:t>SUBJECT MATTER</a:t>
            </a:r>
            <a:r>
              <a:rPr lang="en-US" dirty="0"/>
              <a:t>.</a:t>
            </a:r>
          </a:p>
        </p:txBody>
      </p:sp>
    </p:spTree>
    <p:extLst>
      <p:ext uri="{BB962C8B-B14F-4D97-AF65-F5344CB8AC3E}">
        <p14:creationId xmlns:p14="http://schemas.microsoft.com/office/powerpoint/2010/main" val="83740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fishing on a boat&#10;&#10;Description automatically generated">
            <a:extLst>
              <a:ext uri="{FF2B5EF4-FFF2-40B4-BE49-F238E27FC236}">
                <a16:creationId xmlns:a16="http://schemas.microsoft.com/office/drawing/2014/main" id="{B1745E7E-96DE-7B52-EE05-100B5D46E6A3}"/>
              </a:ext>
            </a:extLst>
          </p:cNvPr>
          <p:cNvPicPr>
            <a:picLocks noGrp="1" noChangeAspect="1"/>
          </p:cNvPicPr>
          <p:nvPr>
            <p:ph sz="half" idx="13"/>
          </p:nvPr>
        </p:nvPicPr>
        <p:blipFill>
          <a:blip r:embed="rId3">
            <a:extLst>
              <a:ext uri="{28A0092B-C50C-407E-A947-70E740481C1C}">
                <a14:useLocalDpi xmlns:a14="http://schemas.microsoft.com/office/drawing/2010/main" val="0"/>
              </a:ext>
            </a:extLst>
          </a:blip>
          <a:srcRect l="4722" r="47402"/>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47A9874B-BCA9-8420-1595-EDD1865A099A}"/>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a:t>Civil discovery scope</a:t>
            </a:r>
          </a:p>
        </p:txBody>
      </p:sp>
      <p:cxnSp>
        <p:nvCxnSpPr>
          <p:cNvPr id="26" name="Straight Connector 25">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CFBB810-3430-2C29-1AA0-9744AA0A1AA3}"/>
              </a:ext>
            </a:extLst>
          </p:cNvPr>
          <p:cNvSpPr>
            <a:spLocks noGrp="1"/>
          </p:cNvSpPr>
          <p:nvPr>
            <p:ph sz="half" idx="14"/>
          </p:nvPr>
        </p:nvSpPr>
        <p:spPr>
          <a:xfrm>
            <a:off x="1104902" y="2206255"/>
            <a:ext cx="5487146" cy="4118345"/>
          </a:xfrm>
        </p:spPr>
        <p:txBody>
          <a:bodyPr vert="horz" lIns="91440" tIns="45720" rIns="91440" bIns="45720" rtlCol="0">
            <a:normAutofit/>
          </a:bodyPr>
          <a:lstStyle/>
          <a:p>
            <a:pPr marR="0">
              <a:spcBef>
                <a:spcPts val="0"/>
              </a:spcBef>
              <a:spcAft>
                <a:spcPts val="800"/>
              </a:spcAft>
            </a:pPr>
            <a:r>
              <a:rPr lang="en-US" dirty="0">
                <a:effectLst/>
              </a:rPr>
              <a:t>To begin, the Washington Supreme Court “has consistently expressed displeasure with random and </a:t>
            </a:r>
            <a:r>
              <a:rPr lang="en-US" dirty="0" err="1">
                <a:effectLst/>
              </a:rPr>
              <a:t>suspicionless</a:t>
            </a:r>
            <a:r>
              <a:rPr lang="en-US" dirty="0">
                <a:effectLst/>
              </a:rPr>
              <a:t> searches, reasoning that they amount to nothing more than an </a:t>
            </a:r>
            <a:r>
              <a:rPr lang="en-US" b="1" dirty="0">
                <a:effectLst/>
              </a:rPr>
              <a:t>impermissible fishing expedition</a:t>
            </a:r>
            <a:r>
              <a:rPr lang="en-US" dirty="0">
                <a:effectLst/>
              </a:rPr>
              <a:t>.” </a:t>
            </a:r>
            <a:r>
              <a:rPr lang="en-US" i="1" dirty="0">
                <a:effectLst/>
              </a:rPr>
              <a:t>Jorden</a:t>
            </a:r>
            <a:r>
              <a:rPr lang="en-US" dirty="0">
                <a:effectLst/>
              </a:rPr>
              <a:t>, 160 Wash.2d at 127, 156 P.3d 893. For example, random urinalysis screens of probationers are permissible to monitor compliance with probation conditions, but cannot be used as “ ‘a fishing expedition to discover evidence of other crimes, past or present.’”</a:t>
            </a:r>
          </a:p>
          <a:p>
            <a:pPr marR="0">
              <a:spcBef>
                <a:spcPts val="0"/>
              </a:spcBef>
              <a:spcAft>
                <a:spcPts val="800"/>
              </a:spcAft>
            </a:pPr>
            <a:r>
              <a:rPr lang="en-US" i="1" dirty="0">
                <a:effectLst/>
              </a:rPr>
              <a:t>State v. Hartman</a:t>
            </a:r>
            <a:r>
              <a:rPr lang="en-US" dirty="0">
                <a:effectLst/>
              </a:rPr>
              <a:t>, 27 Wash. App. 2d 952, 974, 534 P.3d 423, 435 (2023), </a:t>
            </a:r>
            <a:r>
              <a:rPr lang="en-US" i="1" dirty="0">
                <a:effectLst/>
              </a:rPr>
              <a:t>review denied</a:t>
            </a:r>
            <a:r>
              <a:rPr lang="en-US" dirty="0">
                <a:effectLst/>
              </a:rPr>
              <a:t>, 540 P.3d 778 (Wash. 2024) </a:t>
            </a:r>
          </a:p>
          <a:p>
            <a:pPr marL="0" marR="0" indent="-228600">
              <a:spcBef>
                <a:spcPts val="0"/>
              </a:spcBef>
              <a:spcAft>
                <a:spcPts val="800"/>
              </a:spcAft>
              <a:buFont typeface="Arial" panose="020B0604020202020204" pitchFamily="34" charset="0"/>
              <a:buChar char="•"/>
            </a:pPr>
            <a:endParaRPr lang="en-US" dirty="0"/>
          </a:p>
          <a:p>
            <a:pPr marL="0" marR="0" indent="-228600">
              <a:spcBef>
                <a:spcPts val="0"/>
              </a:spcBef>
              <a:spcAft>
                <a:spcPts val="800"/>
              </a:spcAft>
              <a:buFont typeface="Arial" panose="020B0604020202020204" pitchFamily="34" charset="0"/>
              <a:buChar char="•"/>
            </a:pPr>
            <a:r>
              <a:rPr lang="en-US" sz="2000" b="1" dirty="0">
                <a:solidFill>
                  <a:srgbClr val="FF0000"/>
                </a:solidFill>
              </a:rPr>
              <a:t>STAY IN YOUR OWN POND/SUBJECT MATTER</a:t>
            </a:r>
          </a:p>
          <a:p>
            <a:pPr marL="0" marR="0" indent="-228600">
              <a:spcBef>
                <a:spcPts val="0"/>
              </a:spcBef>
              <a:spcAft>
                <a:spcPts val="800"/>
              </a:spcAft>
              <a:buFont typeface="Arial" panose="020B0604020202020204" pitchFamily="34" charset="0"/>
              <a:buChar char="•"/>
            </a:pPr>
            <a:endParaRPr lang="en-US" dirty="0">
              <a:effectLst/>
            </a:endParaRPr>
          </a:p>
        </p:txBody>
      </p:sp>
    </p:spTree>
    <p:extLst>
      <p:ext uri="{BB962C8B-B14F-4D97-AF65-F5344CB8AC3E}">
        <p14:creationId xmlns:p14="http://schemas.microsoft.com/office/powerpoint/2010/main" val="3250579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in a black robe holding a gavel&#10;&#10;Description automatically generated">
            <a:extLst>
              <a:ext uri="{FF2B5EF4-FFF2-40B4-BE49-F238E27FC236}">
                <a16:creationId xmlns:a16="http://schemas.microsoft.com/office/drawing/2014/main" id="{E6F00D2E-8278-407B-942F-BB1A43F31FB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39060" r="9808" b="-1"/>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a:noFill/>
        </p:spPr>
      </p:pic>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dirty="0"/>
              <a:t>Civil Discovery - Limit</a:t>
            </a:r>
          </a:p>
        </p:txBody>
      </p:sp>
      <p:cxnSp>
        <p:nvCxnSpPr>
          <p:cNvPr id="27" name="Straight Connector 26">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5948542-FCE1-3AE6-C6C9-17975609DF70}"/>
              </a:ext>
            </a:extLst>
          </p:cNvPr>
          <p:cNvSpPr>
            <a:spLocks noGrp="1"/>
          </p:cNvSpPr>
          <p:nvPr>
            <p:ph sz="half" idx="14"/>
          </p:nvPr>
        </p:nvSpPr>
        <p:spPr>
          <a:xfrm>
            <a:off x="1104902" y="2206255"/>
            <a:ext cx="5487146" cy="4118345"/>
          </a:xfrm>
        </p:spPr>
        <p:txBody>
          <a:bodyPr vert="horz" lIns="91440" tIns="45720" rIns="91440" bIns="45720" rtlCol="0">
            <a:normAutofit/>
          </a:bodyPr>
          <a:lstStyle/>
          <a:p>
            <a:pPr indent="-228600">
              <a:buFont typeface="Arial" panose="020B0604020202020204" pitchFamily="34" charset="0"/>
              <a:buChar char="•"/>
            </a:pPr>
            <a:r>
              <a:rPr lang="en-US" dirty="0"/>
              <a:t>Only Court can limit discovery (Local Rules and/or Protective order)</a:t>
            </a:r>
          </a:p>
          <a:p>
            <a:pPr lvl="1"/>
            <a:r>
              <a:rPr lang="en-US" dirty="0"/>
              <a:t>Unreasonably cumulative or duplicative, or is obtainable from some other source that is more convenient, less burdensome, or less expensive;</a:t>
            </a:r>
          </a:p>
          <a:p>
            <a:pPr lvl="1"/>
            <a:r>
              <a:rPr lang="en-US" dirty="0"/>
              <a:t>Had ample opportunity by discovery in the action to obtain the information sought (additional discovery);</a:t>
            </a:r>
          </a:p>
          <a:p>
            <a:pPr lvl="1"/>
            <a:r>
              <a:rPr lang="en-US" dirty="0"/>
              <a:t>Unduly burdensome or expensive – balanced by “the needs of the case, the amount in controversy, limitations on the parties, resources, and the importance of the issues at stake.” </a:t>
            </a:r>
          </a:p>
        </p:txBody>
      </p:sp>
    </p:spTree>
    <p:extLst>
      <p:ext uri="{BB962C8B-B14F-4D97-AF65-F5344CB8AC3E}">
        <p14:creationId xmlns:p14="http://schemas.microsoft.com/office/powerpoint/2010/main" val="643777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46" name="Rectangle 45">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magnifying glass next to a folder with red stamp&#10;&#10;Description automatically generated">
            <a:extLst>
              <a:ext uri="{FF2B5EF4-FFF2-40B4-BE49-F238E27FC236}">
                <a16:creationId xmlns:a16="http://schemas.microsoft.com/office/drawing/2014/main" id="{3411529B-3776-1C92-C467-DEFF2D57DE9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5114" r="38542" b="1"/>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19AE8445-5678-CEAA-31E4-87CFB5893BE2}"/>
              </a:ext>
            </a:extLst>
          </p:cNvPr>
          <p:cNvSpPr>
            <a:spLocks noGrp="1"/>
          </p:cNvSpPr>
          <p:nvPr>
            <p:ph type="title"/>
          </p:nvPr>
        </p:nvSpPr>
        <p:spPr>
          <a:xfrm>
            <a:off x="1104901" y="467834"/>
            <a:ext cx="6132605" cy="1066801"/>
          </a:xfrm>
        </p:spPr>
        <p:txBody>
          <a:bodyPr vert="horz" lIns="91440" tIns="45720" rIns="91440" bIns="45720" rtlCol="0" anchor="ctr">
            <a:normAutofit/>
          </a:bodyPr>
          <a:lstStyle/>
          <a:p>
            <a:r>
              <a:rPr lang="en-US" sz="2400" dirty="0"/>
              <a:t>Work Product Rule (codified): CR26(b)(4)</a:t>
            </a:r>
          </a:p>
        </p:txBody>
      </p:sp>
      <p:cxnSp>
        <p:nvCxnSpPr>
          <p:cNvPr id="48" name="Straight Connector 47">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62CBBC-8C5F-713F-0FD7-59A7BD08C1D6}"/>
              </a:ext>
            </a:extLst>
          </p:cNvPr>
          <p:cNvSpPr>
            <a:spLocks noGrp="1"/>
          </p:cNvSpPr>
          <p:nvPr>
            <p:ph sz="half" idx="14"/>
          </p:nvPr>
        </p:nvSpPr>
        <p:spPr>
          <a:xfrm>
            <a:off x="1104902" y="1459919"/>
            <a:ext cx="5900340" cy="4864682"/>
          </a:xfrm>
        </p:spPr>
        <p:txBody>
          <a:bodyPr vert="horz" lIns="91440" tIns="45720" rIns="91440" bIns="45720" rtlCol="0">
            <a:normAutofit/>
          </a:bodyPr>
          <a:lstStyle/>
          <a:p>
            <a:pPr>
              <a:lnSpc>
                <a:spcPct val="90000"/>
              </a:lnSpc>
            </a:pPr>
            <a:r>
              <a:rPr lang="en-US" sz="2000" dirty="0"/>
              <a:t>Trial Preparation: Materials –</a:t>
            </a:r>
          </a:p>
          <a:p>
            <a:pPr marL="285750" indent="-228600">
              <a:lnSpc>
                <a:spcPct val="90000"/>
              </a:lnSpc>
              <a:buFont typeface="Arial" panose="020B0604020202020204" pitchFamily="34" charset="0"/>
              <a:buChar char="•"/>
            </a:pPr>
            <a:r>
              <a:rPr lang="en-US" sz="2000" dirty="0"/>
              <a:t>documents and tangible things – prepared in anticipation of litigation or for trial by OR FOR another party’s representatives</a:t>
            </a:r>
          </a:p>
          <a:p>
            <a:pPr marL="971550" lvl="1">
              <a:lnSpc>
                <a:spcPct val="90000"/>
              </a:lnSpc>
            </a:pPr>
            <a:r>
              <a:rPr lang="en-US" sz="2000" dirty="0"/>
              <a:t>Attorney, consultant, surety, indemnitor, insurer or agent</a:t>
            </a:r>
          </a:p>
          <a:p>
            <a:pPr marL="285750" indent="-228600">
              <a:lnSpc>
                <a:spcPct val="90000"/>
              </a:lnSpc>
              <a:buFont typeface="Arial" panose="020B0604020202020204" pitchFamily="34" charset="0"/>
              <a:buChar char="•"/>
            </a:pPr>
            <a:r>
              <a:rPr lang="en-US" sz="2000" dirty="0"/>
              <a:t>Discoverable ONLY by showing</a:t>
            </a:r>
          </a:p>
          <a:p>
            <a:pPr marL="971550" lvl="1">
              <a:lnSpc>
                <a:spcPct val="90000"/>
              </a:lnSpc>
            </a:pPr>
            <a:r>
              <a:rPr lang="en-US" sz="2000" dirty="0"/>
              <a:t>Substantial need, AND</a:t>
            </a:r>
          </a:p>
          <a:p>
            <a:pPr marL="971550" lvl="1">
              <a:lnSpc>
                <a:spcPct val="90000"/>
              </a:lnSpc>
            </a:pPr>
            <a:r>
              <a:rPr lang="en-US" sz="2000" dirty="0"/>
              <a:t>Inability to obtain the substantial equivalent by other means.</a:t>
            </a:r>
          </a:p>
          <a:p>
            <a:pPr marL="971550" lvl="1">
              <a:lnSpc>
                <a:spcPct val="90000"/>
              </a:lnSpc>
            </a:pPr>
            <a:r>
              <a:rPr lang="en-US" sz="2000" dirty="0"/>
              <a:t>Mental impressions, conclusions, opinions or legal theories of any attorney or other representative of a party concerning litigation (absolute)</a:t>
            </a:r>
          </a:p>
          <a:p>
            <a:pPr marL="57150">
              <a:lnSpc>
                <a:spcPct val="90000"/>
              </a:lnSpc>
            </a:pPr>
            <a:endParaRPr lang="en-US" sz="1500" dirty="0"/>
          </a:p>
        </p:txBody>
      </p:sp>
    </p:spTree>
    <p:extLst>
      <p:ext uri="{BB962C8B-B14F-4D97-AF65-F5344CB8AC3E}">
        <p14:creationId xmlns:p14="http://schemas.microsoft.com/office/powerpoint/2010/main" val="385767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46" name="Rectangle 45">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magnifying glass next to a folder with red stamp&#10;&#10;Description automatically generated">
            <a:extLst>
              <a:ext uri="{FF2B5EF4-FFF2-40B4-BE49-F238E27FC236}">
                <a16:creationId xmlns:a16="http://schemas.microsoft.com/office/drawing/2014/main" id="{3411529B-3776-1C92-C467-DEFF2D57DE9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5114" r="38542" b="1"/>
          <a:stretch/>
        </p:blipFill>
        <p:spPr>
          <a:xfrm>
            <a:off x="7851530" y="10"/>
            <a:ext cx="4340471"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19AE8445-5678-CEAA-31E4-87CFB5893BE2}"/>
              </a:ext>
            </a:extLst>
          </p:cNvPr>
          <p:cNvSpPr>
            <a:spLocks noGrp="1"/>
          </p:cNvSpPr>
          <p:nvPr>
            <p:ph type="title"/>
          </p:nvPr>
        </p:nvSpPr>
        <p:spPr>
          <a:xfrm>
            <a:off x="1104901" y="467834"/>
            <a:ext cx="6132605" cy="1066801"/>
          </a:xfrm>
        </p:spPr>
        <p:txBody>
          <a:bodyPr vert="horz" lIns="91440" tIns="45720" rIns="91440" bIns="45720" rtlCol="0" anchor="ctr">
            <a:normAutofit/>
          </a:bodyPr>
          <a:lstStyle/>
          <a:p>
            <a:r>
              <a:rPr lang="en-US" sz="2400" dirty="0"/>
              <a:t>Work Product Rule (codified): CR26(b)(4)</a:t>
            </a:r>
          </a:p>
        </p:txBody>
      </p:sp>
      <p:cxnSp>
        <p:nvCxnSpPr>
          <p:cNvPr id="48" name="Straight Connector 47">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62CBBC-8C5F-713F-0FD7-59A7BD08C1D6}"/>
              </a:ext>
            </a:extLst>
          </p:cNvPr>
          <p:cNvSpPr>
            <a:spLocks noGrp="1"/>
          </p:cNvSpPr>
          <p:nvPr>
            <p:ph sz="half" idx="14"/>
          </p:nvPr>
        </p:nvSpPr>
        <p:spPr>
          <a:xfrm>
            <a:off x="1104901" y="1459919"/>
            <a:ext cx="6746627" cy="4864682"/>
          </a:xfrm>
        </p:spPr>
        <p:txBody>
          <a:bodyPr vert="horz" lIns="91440" tIns="45720" rIns="91440" bIns="45720" rtlCol="0">
            <a:normAutofit/>
          </a:bodyPr>
          <a:lstStyle/>
          <a:p>
            <a:pPr indent="-228600">
              <a:lnSpc>
                <a:spcPct val="90000"/>
              </a:lnSpc>
              <a:buFont typeface="Arial" panose="020B0604020202020204" pitchFamily="34" charset="0"/>
              <a:buChar char="•"/>
            </a:pPr>
            <a:r>
              <a:rPr lang="en-US" sz="1600" i="1" dirty="0">
                <a:solidFill>
                  <a:srgbClr val="0070C0"/>
                </a:solidFill>
              </a:rPr>
              <a:t>Hickman v. Taylor</a:t>
            </a:r>
            <a:r>
              <a:rPr lang="en-US" sz="1600" dirty="0">
                <a:solidFill>
                  <a:srgbClr val="0070C0"/>
                </a:solidFill>
              </a:rPr>
              <a:t>, 329 U.S. 495, 67 </a:t>
            </a:r>
            <a:r>
              <a:rPr lang="en-US" sz="1600" dirty="0" err="1">
                <a:solidFill>
                  <a:srgbClr val="0070C0"/>
                </a:solidFill>
              </a:rPr>
              <a:t>S.Ct</a:t>
            </a:r>
            <a:r>
              <a:rPr lang="en-US" sz="1600" dirty="0">
                <a:solidFill>
                  <a:srgbClr val="0070C0"/>
                </a:solidFill>
              </a:rPr>
              <a:t>. 385, 91 </a:t>
            </a:r>
            <a:r>
              <a:rPr lang="en-US" sz="1600" dirty="0" err="1">
                <a:solidFill>
                  <a:srgbClr val="0070C0"/>
                </a:solidFill>
              </a:rPr>
              <a:t>L.Ed</a:t>
            </a:r>
            <a:r>
              <a:rPr lang="en-US" sz="1600" dirty="0">
                <a:solidFill>
                  <a:srgbClr val="0070C0"/>
                </a:solidFill>
              </a:rPr>
              <a:t>. 451 (1947)</a:t>
            </a:r>
          </a:p>
          <a:p>
            <a:pPr indent="-228600">
              <a:lnSpc>
                <a:spcPct val="90000"/>
              </a:lnSpc>
              <a:buFont typeface="Arial" panose="020B0604020202020204" pitchFamily="34" charset="0"/>
              <a:buChar char="•"/>
            </a:pPr>
            <a:r>
              <a:rPr lang="en-US" sz="1600" i="1" dirty="0">
                <a:solidFill>
                  <a:srgbClr val="0070C0"/>
                </a:solidFill>
              </a:rPr>
              <a:t>Upjohn Co. v. United States</a:t>
            </a:r>
            <a:r>
              <a:rPr lang="en-US" sz="1600" dirty="0">
                <a:solidFill>
                  <a:srgbClr val="0070C0"/>
                </a:solidFill>
              </a:rPr>
              <a:t>, 449 U.S. 383, 101 </a:t>
            </a:r>
            <a:r>
              <a:rPr lang="en-US" sz="1600" dirty="0" err="1">
                <a:solidFill>
                  <a:srgbClr val="0070C0"/>
                </a:solidFill>
              </a:rPr>
              <a:t>S.Ct</a:t>
            </a:r>
            <a:r>
              <a:rPr lang="en-US" sz="1600" dirty="0">
                <a:solidFill>
                  <a:srgbClr val="0070C0"/>
                </a:solidFill>
              </a:rPr>
              <a:t>. 677, 66 L.Ed.2d 584 (1981)</a:t>
            </a:r>
          </a:p>
          <a:p>
            <a:pPr indent="-228600">
              <a:lnSpc>
                <a:spcPct val="90000"/>
              </a:lnSpc>
              <a:buFont typeface="Arial" panose="020B0604020202020204" pitchFamily="34" charset="0"/>
              <a:buChar char="•"/>
            </a:pPr>
            <a:r>
              <a:rPr lang="en-US" sz="1600" i="1" dirty="0">
                <a:solidFill>
                  <a:srgbClr val="0070C0"/>
                </a:solidFill>
              </a:rPr>
              <a:t>Kittitas </a:t>
            </a:r>
            <a:r>
              <a:rPr lang="en-US" sz="1600" i="1" dirty="0" err="1">
                <a:solidFill>
                  <a:srgbClr val="0070C0"/>
                </a:solidFill>
              </a:rPr>
              <a:t>Cnty</a:t>
            </a:r>
            <a:r>
              <a:rPr lang="en-US" sz="1600" i="1" dirty="0">
                <a:solidFill>
                  <a:srgbClr val="0070C0"/>
                </a:solidFill>
              </a:rPr>
              <a:t>. v. </a:t>
            </a:r>
            <a:r>
              <a:rPr lang="en-US" sz="1600" i="1" dirty="0" err="1">
                <a:solidFill>
                  <a:srgbClr val="0070C0"/>
                </a:solidFill>
              </a:rPr>
              <a:t>Allphin</a:t>
            </a:r>
            <a:r>
              <a:rPr lang="en-US" sz="1600" dirty="0">
                <a:solidFill>
                  <a:srgbClr val="0070C0"/>
                </a:solidFill>
              </a:rPr>
              <a:t>, 190 Wash. 2d 691, 704, 416 P.3d 1232, 1239–40 (2018), as amended (June 18, 2018)</a:t>
            </a:r>
          </a:p>
          <a:p>
            <a:pPr>
              <a:lnSpc>
                <a:spcPct val="90000"/>
              </a:lnSpc>
            </a:pPr>
            <a:r>
              <a:rPr lang="en-US" sz="1600" dirty="0">
                <a:solidFill>
                  <a:schemeClr val="tx1"/>
                </a:solidFill>
              </a:rPr>
              <a:t>(1) </a:t>
            </a:r>
            <a:r>
              <a:rPr lang="en-US" sz="1600" b="1" dirty="0">
                <a:solidFill>
                  <a:schemeClr val="tx1"/>
                </a:solidFill>
              </a:rPr>
              <a:t>The mental impressions </a:t>
            </a:r>
            <a:r>
              <a:rPr lang="en-US" sz="1600" dirty="0">
                <a:solidFill>
                  <a:schemeClr val="tx1"/>
                </a:solidFill>
              </a:rPr>
              <a:t>of the attorney and other representatives of a party are absolutely protected, unless their mental impressions are directly at issue. </a:t>
            </a:r>
            <a:r>
              <a:rPr lang="en-US" sz="1600" i="1" dirty="0">
                <a:solidFill>
                  <a:schemeClr val="tx1"/>
                </a:solidFill>
              </a:rPr>
              <a:t>Pappas v. Holloway</a:t>
            </a:r>
            <a:r>
              <a:rPr lang="en-US" sz="1600" dirty="0">
                <a:solidFill>
                  <a:schemeClr val="tx1"/>
                </a:solidFill>
              </a:rPr>
              <a:t>, 114 Wn.2d 198, 212, 787 P.2d 30 (1990).</a:t>
            </a:r>
          </a:p>
          <a:p>
            <a:pPr>
              <a:lnSpc>
                <a:spcPct val="90000"/>
              </a:lnSpc>
            </a:pPr>
            <a:r>
              <a:rPr lang="en-US" sz="1600" dirty="0">
                <a:solidFill>
                  <a:schemeClr val="tx1"/>
                </a:solidFill>
              </a:rPr>
              <a:t>(2) </a:t>
            </a:r>
            <a:r>
              <a:rPr lang="en-US" sz="1600" b="1" dirty="0">
                <a:solidFill>
                  <a:schemeClr val="tx1"/>
                </a:solidFill>
              </a:rPr>
              <a:t>The notes or memoranda prepared by the attorney from oral communications </a:t>
            </a:r>
            <a:r>
              <a:rPr lang="en-US" sz="1600" dirty="0">
                <a:solidFill>
                  <a:schemeClr val="tx1"/>
                </a:solidFill>
              </a:rPr>
              <a:t>should be absolutely protected, unless the attorney's mental impressions are directly at issue. </a:t>
            </a:r>
            <a:r>
              <a:rPr lang="en-US" sz="1600" i="1" dirty="0">
                <a:solidFill>
                  <a:schemeClr val="tx1"/>
                </a:solidFill>
              </a:rPr>
              <a:t>See Pappas</a:t>
            </a:r>
            <a:r>
              <a:rPr lang="en-US" sz="1600" dirty="0">
                <a:solidFill>
                  <a:schemeClr val="tx1"/>
                </a:solidFill>
              </a:rPr>
              <a:t>, 114 Wn.2d at 212 [787 P.2d 30]; </a:t>
            </a:r>
            <a:r>
              <a:rPr lang="en-US" sz="1600" i="1" dirty="0" err="1">
                <a:solidFill>
                  <a:schemeClr val="tx1"/>
                </a:solidFill>
              </a:rPr>
              <a:t>Dever</a:t>
            </a:r>
            <a:r>
              <a:rPr lang="en-US" sz="1600" i="1" dirty="0">
                <a:solidFill>
                  <a:schemeClr val="tx1"/>
                </a:solidFill>
              </a:rPr>
              <a:t> v. Fowler</a:t>
            </a:r>
            <a:r>
              <a:rPr lang="en-US" sz="1600" dirty="0">
                <a:solidFill>
                  <a:schemeClr val="tx1"/>
                </a:solidFill>
              </a:rPr>
              <a:t>, 63 </a:t>
            </a:r>
            <a:r>
              <a:rPr lang="en-US" sz="1600" dirty="0" err="1">
                <a:solidFill>
                  <a:schemeClr val="tx1"/>
                </a:solidFill>
              </a:rPr>
              <a:t>Wn</a:t>
            </a:r>
            <a:r>
              <a:rPr lang="en-US" sz="1600" dirty="0">
                <a:solidFill>
                  <a:schemeClr val="tx1"/>
                </a:solidFill>
              </a:rPr>
              <a:t>. App. 35, 48, 816 P.2d 1237 (1991).</a:t>
            </a:r>
          </a:p>
          <a:p>
            <a:pPr>
              <a:lnSpc>
                <a:spcPct val="90000"/>
              </a:lnSpc>
            </a:pPr>
            <a:r>
              <a:rPr lang="en-US" sz="1600" dirty="0">
                <a:solidFill>
                  <a:schemeClr val="tx1"/>
                </a:solidFill>
              </a:rPr>
              <a:t>(3) </a:t>
            </a:r>
            <a:r>
              <a:rPr lang="en-US" sz="1600" b="1" dirty="0">
                <a:solidFill>
                  <a:schemeClr val="tx1"/>
                </a:solidFill>
              </a:rPr>
              <a:t>The factual written statements and other tangible items gathered by the attorney and other representatives of a party </a:t>
            </a:r>
            <a:r>
              <a:rPr lang="en-US" sz="1600" dirty="0">
                <a:solidFill>
                  <a:schemeClr val="tx1"/>
                </a:solidFill>
              </a:rPr>
              <a:t>are subject to disclosure only upon a showing that the party seeking disclosure of the documents actually has substantial need of the materials and that the party is unable, without undue hardship, to obtain the substantial equivalent of the materials by other means, </a:t>
            </a:r>
            <a:r>
              <a:rPr lang="en-US" sz="1600" b="1" dirty="0">
                <a:solidFill>
                  <a:schemeClr val="tx1"/>
                </a:solidFill>
              </a:rPr>
              <a:t>Mental impressions of the attorney and other representatives embedded in factual statements </a:t>
            </a:r>
            <a:r>
              <a:rPr lang="en-US" sz="1600" dirty="0">
                <a:solidFill>
                  <a:schemeClr val="tx1"/>
                </a:solidFill>
              </a:rPr>
              <a:t>should be redacted</a:t>
            </a:r>
            <a:r>
              <a:rPr lang="en-US" sz="1600" i="1" dirty="0">
                <a:solidFill>
                  <a:schemeClr val="tx1"/>
                </a:solidFill>
              </a:rPr>
              <a:t>. </a:t>
            </a:r>
            <a:r>
              <a:rPr lang="en-US" sz="1600" i="1" dirty="0" err="1">
                <a:solidFill>
                  <a:schemeClr val="tx1"/>
                </a:solidFill>
              </a:rPr>
              <a:t>Heidebrink</a:t>
            </a:r>
            <a:r>
              <a:rPr lang="en-US" sz="1600" dirty="0">
                <a:solidFill>
                  <a:schemeClr val="tx1"/>
                </a:solidFill>
              </a:rPr>
              <a:t>, 104 Wn.2d 392 [706 P.2d 212].</a:t>
            </a:r>
            <a:endParaRPr lang="en-US" sz="1600" dirty="0">
              <a:solidFill>
                <a:srgbClr val="0070C0"/>
              </a:solidFill>
            </a:endParaRPr>
          </a:p>
          <a:p>
            <a:pPr>
              <a:lnSpc>
                <a:spcPct val="90000"/>
              </a:lnSpc>
            </a:pPr>
            <a:endParaRPr lang="en-US" sz="1500" dirty="0"/>
          </a:p>
          <a:p>
            <a:pPr marL="57150">
              <a:lnSpc>
                <a:spcPct val="90000"/>
              </a:lnSpc>
            </a:pPr>
            <a:endParaRPr lang="en-US" sz="1500" dirty="0"/>
          </a:p>
        </p:txBody>
      </p:sp>
    </p:spTree>
    <p:extLst>
      <p:ext uri="{BB962C8B-B14F-4D97-AF65-F5344CB8AC3E}">
        <p14:creationId xmlns:p14="http://schemas.microsoft.com/office/powerpoint/2010/main" val="1433159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46" name="Rectangle 45">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magnifying glass next to a folder with red stamp&#10;&#10;Description automatically generated">
            <a:extLst>
              <a:ext uri="{FF2B5EF4-FFF2-40B4-BE49-F238E27FC236}">
                <a16:creationId xmlns:a16="http://schemas.microsoft.com/office/drawing/2014/main" id="{3411529B-3776-1C92-C467-DEFF2D57DE9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5114" r="38542" b="1"/>
          <a:stretch/>
        </p:blipFill>
        <p:spPr>
          <a:xfrm>
            <a:off x="7851530" y="10"/>
            <a:ext cx="4340471"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19AE8445-5678-CEAA-31E4-87CFB5893BE2}"/>
              </a:ext>
            </a:extLst>
          </p:cNvPr>
          <p:cNvSpPr>
            <a:spLocks noGrp="1"/>
          </p:cNvSpPr>
          <p:nvPr>
            <p:ph type="title"/>
          </p:nvPr>
        </p:nvSpPr>
        <p:spPr>
          <a:xfrm>
            <a:off x="1104901" y="467834"/>
            <a:ext cx="6132605" cy="1066801"/>
          </a:xfrm>
        </p:spPr>
        <p:txBody>
          <a:bodyPr vert="horz" lIns="91440" tIns="45720" rIns="91440" bIns="45720" rtlCol="0" anchor="ctr">
            <a:normAutofit/>
          </a:bodyPr>
          <a:lstStyle/>
          <a:p>
            <a:r>
              <a:rPr lang="en-US" sz="2400" dirty="0"/>
              <a:t>Work Product Rule (codified): CR26(b)(4): WAIVER!</a:t>
            </a:r>
          </a:p>
        </p:txBody>
      </p:sp>
      <p:cxnSp>
        <p:nvCxnSpPr>
          <p:cNvPr id="48" name="Straight Connector 47">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62CBBC-8C5F-713F-0FD7-59A7BD08C1D6}"/>
              </a:ext>
            </a:extLst>
          </p:cNvPr>
          <p:cNvSpPr>
            <a:spLocks noGrp="1"/>
          </p:cNvSpPr>
          <p:nvPr>
            <p:ph sz="half" idx="14"/>
          </p:nvPr>
        </p:nvSpPr>
        <p:spPr>
          <a:xfrm>
            <a:off x="1104901" y="1459919"/>
            <a:ext cx="6746627" cy="4864682"/>
          </a:xfrm>
        </p:spPr>
        <p:txBody>
          <a:bodyPr vert="horz" lIns="91440" tIns="45720" rIns="91440" bIns="45720" rtlCol="0">
            <a:normAutofit/>
          </a:bodyPr>
          <a:lstStyle/>
          <a:p>
            <a:pPr indent="-228600">
              <a:lnSpc>
                <a:spcPct val="90000"/>
              </a:lnSpc>
              <a:buFont typeface="Arial" panose="020B0604020202020204" pitchFamily="34" charset="0"/>
              <a:buChar char="•"/>
            </a:pPr>
            <a:r>
              <a:rPr lang="en-US" sz="1600" i="1" dirty="0">
                <a:solidFill>
                  <a:srgbClr val="0070C0"/>
                </a:solidFill>
              </a:rPr>
              <a:t>Kittitas </a:t>
            </a:r>
            <a:r>
              <a:rPr lang="en-US" sz="1600" i="1" dirty="0" err="1">
                <a:solidFill>
                  <a:srgbClr val="0070C0"/>
                </a:solidFill>
              </a:rPr>
              <a:t>Cnty</a:t>
            </a:r>
            <a:r>
              <a:rPr lang="en-US" sz="1600" i="1" dirty="0">
                <a:solidFill>
                  <a:srgbClr val="0070C0"/>
                </a:solidFill>
              </a:rPr>
              <a:t>. v. </a:t>
            </a:r>
            <a:r>
              <a:rPr lang="en-US" sz="1600" i="1" dirty="0" err="1">
                <a:solidFill>
                  <a:srgbClr val="0070C0"/>
                </a:solidFill>
              </a:rPr>
              <a:t>Allphin</a:t>
            </a:r>
            <a:r>
              <a:rPr lang="en-US" sz="1600" dirty="0">
                <a:solidFill>
                  <a:srgbClr val="0070C0"/>
                </a:solidFill>
              </a:rPr>
              <a:t>, 190 Wash. 2d 691, 708, 416 P.3d 1232, 1239–40 (2018), as amended (June 18, 2018)</a:t>
            </a:r>
          </a:p>
          <a:p>
            <a:pPr>
              <a:lnSpc>
                <a:spcPct val="90000"/>
              </a:lnSpc>
            </a:pPr>
            <a:r>
              <a:rPr lang="en-US" sz="1600" dirty="0">
                <a:solidFill>
                  <a:schemeClr val="tx1"/>
                </a:solidFill>
              </a:rPr>
              <a:t>We now adopt the rule that a party waives its work product protection when it discloses work product documents to a third party in a manner creating a significant likelihood that an adversary will obtain the information</a:t>
            </a:r>
          </a:p>
          <a:p>
            <a:pPr>
              <a:lnSpc>
                <a:spcPct val="90000"/>
              </a:lnSpc>
            </a:pPr>
            <a:endParaRPr lang="en-US" sz="1600" dirty="0">
              <a:solidFill>
                <a:schemeClr val="tx1"/>
              </a:solidFill>
            </a:endParaRPr>
          </a:p>
          <a:p>
            <a:pPr marL="285750" indent="-285750">
              <a:lnSpc>
                <a:spcPct val="90000"/>
              </a:lnSpc>
              <a:buFontTx/>
              <a:buChar char="-"/>
            </a:pPr>
            <a:r>
              <a:rPr lang="en-US" sz="1600" dirty="0">
                <a:solidFill>
                  <a:schemeClr val="tx1"/>
                </a:solidFill>
              </a:rPr>
              <a:t>Giving it to your consulting expert?</a:t>
            </a:r>
          </a:p>
          <a:p>
            <a:pPr marL="285750" indent="-285750">
              <a:lnSpc>
                <a:spcPct val="90000"/>
              </a:lnSpc>
              <a:buFontTx/>
              <a:buChar char="-"/>
            </a:pPr>
            <a:r>
              <a:rPr lang="en-US" sz="1600" dirty="0">
                <a:solidFill>
                  <a:schemeClr val="tx1"/>
                </a:solidFill>
              </a:rPr>
              <a:t>Giving it to your investigator?</a:t>
            </a:r>
          </a:p>
          <a:p>
            <a:pPr marL="285750" indent="-285750">
              <a:lnSpc>
                <a:spcPct val="90000"/>
              </a:lnSpc>
              <a:buFontTx/>
              <a:buChar char="-"/>
            </a:pPr>
            <a:r>
              <a:rPr lang="en-US" sz="1600" dirty="0">
                <a:solidFill>
                  <a:schemeClr val="tx1"/>
                </a:solidFill>
              </a:rPr>
              <a:t>Giving it to your consulting expert AND then endorsing that expert?</a:t>
            </a:r>
          </a:p>
          <a:p>
            <a:pPr marL="285750" indent="-285750">
              <a:lnSpc>
                <a:spcPct val="90000"/>
              </a:lnSpc>
              <a:buFontTx/>
              <a:buChar char="-"/>
            </a:pPr>
            <a:r>
              <a:rPr lang="en-US" sz="1600" dirty="0">
                <a:solidFill>
                  <a:schemeClr val="tx1"/>
                </a:solidFill>
              </a:rPr>
              <a:t>Giving it to your witness?  </a:t>
            </a:r>
          </a:p>
          <a:p>
            <a:pPr marL="285750" indent="-285750">
              <a:lnSpc>
                <a:spcPct val="90000"/>
              </a:lnSpc>
              <a:buFontTx/>
              <a:buChar char="-"/>
            </a:pPr>
            <a:r>
              <a:rPr lang="en-US" sz="1600" dirty="0">
                <a:solidFill>
                  <a:schemeClr val="tx1"/>
                </a:solidFill>
              </a:rPr>
              <a:t>Sharing it with Co-party? </a:t>
            </a:r>
            <a:r>
              <a:rPr lang="en-US" sz="1600" i="1" dirty="0" err="1">
                <a:solidFill>
                  <a:schemeClr val="tx1"/>
                </a:solidFill>
              </a:rPr>
              <a:t>Allphin</a:t>
            </a:r>
            <a:r>
              <a:rPr lang="en-US" sz="1600" i="1" dirty="0">
                <a:solidFill>
                  <a:schemeClr val="tx1"/>
                </a:solidFill>
              </a:rPr>
              <a:t> </a:t>
            </a:r>
            <a:r>
              <a:rPr lang="en-US" sz="1600" dirty="0">
                <a:solidFill>
                  <a:schemeClr val="tx1"/>
                </a:solidFill>
              </a:rPr>
              <a:t> (What is a </a:t>
            </a:r>
            <a:r>
              <a:rPr lang="en-US" sz="1600" dirty="0" err="1">
                <a:solidFill>
                  <a:schemeClr val="tx1"/>
                </a:solidFill>
              </a:rPr>
              <a:t>coparty</a:t>
            </a:r>
            <a:r>
              <a:rPr lang="en-US" sz="1600" dirty="0">
                <a:solidFill>
                  <a:schemeClr val="tx1"/>
                </a:solidFill>
              </a:rPr>
              <a:t>? “similarly aligned on a matter of common interest”)</a:t>
            </a:r>
          </a:p>
          <a:p>
            <a:pPr marL="57150">
              <a:lnSpc>
                <a:spcPct val="90000"/>
              </a:lnSpc>
            </a:pPr>
            <a:endParaRPr lang="en-US" sz="1500" dirty="0"/>
          </a:p>
        </p:txBody>
      </p:sp>
    </p:spTree>
    <p:extLst>
      <p:ext uri="{BB962C8B-B14F-4D97-AF65-F5344CB8AC3E}">
        <p14:creationId xmlns:p14="http://schemas.microsoft.com/office/powerpoint/2010/main" val="3468127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in a suit holding an object up&#10;&#10;Description automatically generated">
            <a:extLst>
              <a:ext uri="{FF2B5EF4-FFF2-40B4-BE49-F238E27FC236}">
                <a16:creationId xmlns:a16="http://schemas.microsoft.com/office/drawing/2014/main" id="{668E5548-7744-A954-584D-BF424780A044}"/>
              </a:ext>
            </a:extLst>
          </p:cNvPr>
          <p:cNvPicPr>
            <a:picLocks noGrp="1" noChangeAspect="1"/>
          </p:cNvPicPr>
          <p:nvPr>
            <p:ph sz="half" idx="14"/>
          </p:nvPr>
        </p:nvPicPr>
        <p:blipFill>
          <a:blip r:embed="rId3">
            <a:extLst>
              <a:ext uri="{28A0092B-C50C-407E-A947-70E740481C1C}">
                <a14:useLocalDpi xmlns:a14="http://schemas.microsoft.com/office/drawing/2010/main" val="0"/>
              </a:ext>
            </a:extLst>
          </a:blip>
          <a:srcRect l="6868"/>
          <a:stretch/>
        </p:blipFill>
        <p:spPr>
          <a:xfrm>
            <a:off x="7749308" y="10"/>
            <a:ext cx="4442693" cy="6857990"/>
          </a:xfrm>
          <a:custGeom>
            <a:avLst/>
            <a:gdLst/>
            <a:ahLst/>
            <a:cxnLst/>
            <a:rect l="l" t="t" r="r" b="b"/>
            <a:pathLst>
              <a:path w="5253320" h="6858000">
                <a:moveTo>
                  <a:pt x="722088" y="0"/>
                </a:moveTo>
                <a:lnTo>
                  <a:pt x="5253320" y="0"/>
                </a:lnTo>
                <a:lnTo>
                  <a:pt x="5253320" y="6858000"/>
                </a:lnTo>
                <a:lnTo>
                  <a:pt x="0" y="6858000"/>
                </a:lnTo>
                <a:close/>
              </a:path>
            </a:pathLst>
          </a:custGeom>
          <a:noFill/>
        </p:spPr>
      </p:pic>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a:t>CR 26(b)(5) Expert</a:t>
            </a:r>
          </a:p>
        </p:txBody>
      </p:sp>
      <p:cxnSp>
        <p:nvCxnSpPr>
          <p:cNvPr id="27" name="Straight Connector 26">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83302BFD-960F-CBB3-E984-CDC12813A10C}"/>
              </a:ext>
            </a:extLst>
          </p:cNvPr>
          <p:cNvSpPr>
            <a:spLocks noGrp="1"/>
          </p:cNvSpPr>
          <p:nvPr>
            <p:ph sz="half" idx="15"/>
          </p:nvPr>
        </p:nvSpPr>
        <p:spPr>
          <a:xfrm>
            <a:off x="387927" y="1884219"/>
            <a:ext cx="7490691" cy="4440382"/>
          </a:xfrm>
        </p:spPr>
        <p:txBody>
          <a:bodyPr vert="horz" lIns="91440" tIns="45720" rIns="91440" bIns="45720" rtlCol="0">
            <a:noAutofit/>
          </a:bodyPr>
          <a:lstStyle/>
          <a:p>
            <a:pPr indent="-228600">
              <a:lnSpc>
                <a:spcPct val="90000"/>
              </a:lnSpc>
              <a:buFont typeface="Arial" panose="020B0604020202020204" pitchFamily="34" charset="0"/>
              <a:buChar char="•"/>
            </a:pPr>
            <a:r>
              <a:rPr lang="en-US" dirty="0"/>
              <a:t>Not all Experts are the Same – Facts Known and Opinions held by experts that were ACQUIRED OR DEVELOPED IN ANTICIPATION of litigation or trial.  </a:t>
            </a:r>
          </a:p>
          <a:p>
            <a:pPr lvl="1" indent="-228600">
              <a:lnSpc>
                <a:spcPct val="90000"/>
              </a:lnSpc>
              <a:buFont typeface="Arial" panose="020B0604020202020204" pitchFamily="34" charset="0"/>
              <a:buChar char="•"/>
            </a:pPr>
            <a:r>
              <a:rPr lang="en-US" dirty="0"/>
              <a:t>Interrogatory – identity of expected trial experts, subject matter, substance of the facts and opinions, and summary of grounds for each opinions, and </a:t>
            </a:r>
            <a:r>
              <a:rPr lang="en-US" b="1" dirty="0"/>
              <a:t>other information about experts as may be discoverable</a:t>
            </a:r>
            <a:r>
              <a:rPr lang="en-US" dirty="0"/>
              <a:t>. (A)(i)</a:t>
            </a:r>
          </a:p>
          <a:p>
            <a:pPr lvl="1" indent="-228600">
              <a:lnSpc>
                <a:spcPct val="90000"/>
              </a:lnSpc>
              <a:buFont typeface="Arial" panose="020B0604020202020204" pitchFamily="34" charset="0"/>
              <a:buChar char="•"/>
            </a:pPr>
            <a:r>
              <a:rPr lang="en-US" dirty="0"/>
              <a:t>Depositions (A)(ii)</a:t>
            </a:r>
          </a:p>
          <a:p>
            <a:pPr lvl="1" indent="-228600">
              <a:lnSpc>
                <a:spcPct val="90000"/>
              </a:lnSpc>
              <a:buFont typeface="Arial" panose="020B0604020202020204" pitchFamily="34" charset="0"/>
              <a:buChar char="•"/>
            </a:pPr>
            <a:r>
              <a:rPr lang="en-US" dirty="0"/>
              <a:t>Consulting expert – CR 35 exam, or “exceptional circumstances under which it is impracticable for the party seeking discovery to obtain facts or opinions on the same subject by other means.” (B)</a:t>
            </a:r>
          </a:p>
          <a:p>
            <a:pPr indent="-228600">
              <a:lnSpc>
                <a:spcPct val="90000"/>
              </a:lnSpc>
              <a:buFont typeface="Arial" panose="020B0604020202020204" pitchFamily="34" charset="0"/>
              <a:buChar char="•"/>
            </a:pPr>
            <a:r>
              <a:rPr lang="en-US" dirty="0"/>
              <a:t>Pay them if you made them work – “a fair portion of the fees and expenses reasonably incurred by [the other] party in obtaining facts and opinions from the expert. (C)</a:t>
            </a:r>
          </a:p>
        </p:txBody>
      </p:sp>
    </p:spTree>
    <p:extLst>
      <p:ext uri="{BB962C8B-B14F-4D97-AF65-F5344CB8AC3E}">
        <p14:creationId xmlns:p14="http://schemas.microsoft.com/office/powerpoint/2010/main" val="729609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6" name="Straight Connector 65">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80" name="Rectangle 79">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descr="Hands holding paper people in a circle&#10;&#10;Description automatically generated">
            <a:extLst>
              <a:ext uri="{FF2B5EF4-FFF2-40B4-BE49-F238E27FC236}">
                <a16:creationId xmlns:a16="http://schemas.microsoft.com/office/drawing/2014/main" id="{2F8D6D87-5408-F23E-D9A7-1F5ABF2F07EB}"/>
              </a:ext>
            </a:extLst>
          </p:cNvPr>
          <p:cNvPicPr>
            <a:picLocks noGrp="1" noChangeAspect="1"/>
          </p:cNvPicPr>
          <p:nvPr>
            <p:ph sz="half" idx="14"/>
          </p:nvPr>
        </p:nvPicPr>
        <p:blipFill>
          <a:blip r:embed="rId3">
            <a:extLst>
              <a:ext uri="{28A0092B-C50C-407E-A947-70E740481C1C}">
                <a14:useLocalDpi xmlns:a14="http://schemas.microsoft.com/office/drawing/2010/main" val="0"/>
              </a:ext>
            </a:extLst>
          </a:blip>
          <a:srcRect l="27112" r="21756" b="-1"/>
          <a:stretch/>
        </p:blipFill>
        <p:spPr>
          <a:xfrm>
            <a:off x="8462964" y="10"/>
            <a:ext cx="3729038"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2800" dirty="0"/>
              <a:t>Protective order: CR 26(c)</a:t>
            </a:r>
          </a:p>
        </p:txBody>
      </p:sp>
      <p:cxnSp>
        <p:nvCxnSpPr>
          <p:cNvPr id="82" name="Straight Connector 81">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83302BFD-960F-CBB3-E984-CDC12813A10C}"/>
              </a:ext>
            </a:extLst>
          </p:cNvPr>
          <p:cNvSpPr>
            <a:spLocks noGrp="1"/>
          </p:cNvSpPr>
          <p:nvPr>
            <p:ph sz="half" idx="15"/>
          </p:nvPr>
        </p:nvSpPr>
        <p:spPr>
          <a:xfrm>
            <a:off x="1104902" y="1647825"/>
            <a:ext cx="8048334" cy="5210175"/>
          </a:xfrm>
        </p:spPr>
        <p:txBody>
          <a:bodyPr vert="horz" lIns="91440" tIns="45720" rIns="91440" bIns="45720" rtlCol="0">
            <a:normAutofit/>
          </a:bodyPr>
          <a:lstStyle/>
          <a:p>
            <a:pPr indent="-228600">
              <a:lnSpc>
                <a:spcPct val="90000"/>
              </a:lnSpc>
              <a:buFont typeface="Arial" panose="020B0604020202020204" pitchFamily="34" charset="0"/>
              <a:buChar char="•"/>
            </a:pPr>
            <a:r>
              <a:rPr lang="en-US" dirty="0"/>
              <a:t>Motion by a party OR the person from whom discovery is sought</a:t>
            </a:r>
          </a:p>
          <a:p>
            <a:pPr indent="-228600">
              <a:lnSpc>
                <a:spcPct val="90000"/>
              </a:lnSpc>
              <a:buFont typeface="Arial" panose="020B0604020202020204" pitchFamily="34" charset="0"/>
              <a:buChar char="•"/>
            </a:pPr>
            <a:r>
              <a:rPr lang="en-US" dirty="0"/>
              <a:t>“Justice” requires to protect from annoyance, embarrassment, oppression, or undue burden or expense.</a:t>
            </a:r>
          </a:p>
          <a:p>
            <a:pPr lvl="1" indent="-228600">
              <a:lnSpc>
                <a:spcPct val="90000"/>
              </a:lnSpc>
              <a:buFont typeface="Arial" panose="020B0604020202020204" pitchFamily="34" charset="0"/>
              <a:buChar char="•"/>
            </a:pPr>
            <a:r>
              <a:rPr lang="en-US" dirty="0"/>
              <a:t>Can’t have that discovery</a:t>
            </a:r>
          </a:p>
          <a:p>
            <a:pPr lvl="1" indent="-228600">
              <a:lnSpc>
                <a:spcPct val="90000"/>
              </a:lnSpc>
              <a:buFont typeface="Arial" panose="020B0604020202020204" pitchFamily="34" charset="0"/>
              <a:buChar char="•"/>
            </a:pPr>
            <a:r>
              <a:rPr lang="en-US" dirty="0"/>
              <a:t>Specified terms and conditions</a:t>
            </a:r>
          </a:p>
          <a:p>
            <a:pPr lvl="1" indent="-228600">
              <a:lnSpc>
                <a:spcPct val="90000"/>
              </a:lnSpc>
              <a:buFont typeface="Arial" panose="020B0604020202020204" pitchFamily="34" charset="0"/>
              <a:buChar char="•"/>
            </a:pPr>
            <a:r>
              <a:rPr lang="en-US" dirty="0"/>
              <a:t>Specific METHOD of discovery</a:t>
            </a:r>
          </a:p>
          <a:p>
            <a:pPr lvl="1" indent="-228600">
              <a:lnSpc>
                <a:spcPct val="90000"/>
              </a:lnSpc>
              <a:buFont typeface="Arial" panose="020B0604020202020204" pitchFamily="34" charset="0"/>
              <a:buChar char="•"/>
            </a:pPr>
            <a:r>
              <a:rPr lang="en-US" dirty="0"/>
              <a:t>Limited topics/subject matter</a:t>
            </a:r>
          </a:p>
          <a:p>
            <a:pPr lvl="1" indent="-228600">
              <a:lnSpc>
                <a:spcPct val="90000"/>
              </a:lnSpc>
              <a:buFont typeface="Arial" panose="020B0604020202020204" pitchFamily="34" charset="0"/>
              <a:buChar char="•"/>
            </a:pPr>
            <a:r>
              <a:rPr lang="en-US" dirty="0"/>
              <a:t>Who can be present</a:t>
            </a:r>
          </a:p>
          <a:p>
            <a:pPr lvl="1" indent="-228600">
              <a:lnSpc>
                <a:spcPct val="90000"/>
              </a:lnSpc>
              <a:buFont typeface="Arial" panose="020B0604020202020204" pitchFamily="34" charset="0"/>
              <a:buChar char="•"/>
            </a:pPr>
            <a:r>
              <a:rPr lang="en-US" dirty="0"/>
              <a:t>Disclosure of discovery </a:t>
            </a:r>
          </a:p>
          <a:p>
            <a:pPr lvl="1" indent="-228600">
              <a:lnSpc>
                <a:spcPct val="90000"/>
              </a:lnSpc>
              <a:buFont typeface="Arial" panose="020B0604020202020204" pitchFamily="34" charset="0"/>
              <a:buChar char="•"/>
            </a:pPr>
            <a:r>
              <a:rPr lang="en-US" dirty="0"/>
              <a:t>Trade Secrets, and other $$ </a:t>
            </a:r>
          </a:p>
          <a:p>
            <a:pPr lvl="1" indent="-228600">
              <a:lnSpc>
                <a:spcPct val="90000"/>
              </a:lnSpc>
              <a:buFont typeface="Arial" panose="020B0604020202020204" pitchFamily="34" charset="0"/>
              <a:buChar char="•"/>
            </a:pPr>
            <a:r>
              <a:rPr lang="en-US" dirty="0"/>
              <a:t>Do it at the same time</a:t>
            </a:r>
          </a:p>
          <a:p>
            <a:pPr indent="-228600">
              <a:lnSpc>
                <a:spcPct val="90000"/>
              </a:lnSpc>
              <a:buFont typeface="Arial" panose="020B0604020202020204" pitchFamily="34" charset="0"/>
              <a:buChar char="•"/>
            </a:pPr>
            <a:r>
              <a:rPr lang="en-US" dirty="0"/>
              <a:t>CR 37(a)(4) – SANCTIONS: See my other session</a:t>
            </a:r>
          </a:p>
          <a:p>
            <a:pPr marL="228600" indent="-228600">
              <a:lnSpc>
                <a:spcPct val="90000"/>
              </a:lnSpc>
              <a:buFont typeface="Arial" panose="020B0604020202020204" pitchFamily="34" charset="0"/>
              <a:buChar char="•"/>
            </a:pPr>
            <a:endParaRPr lang="en-US" sz="1100" dirty="0"/>
          </a:p>
        </p:txBody>
      </p:sp>
    </p:spTree>
    <p:extLst>
      <p:ext uri="{BB962C8B-B14F-4D97-AF65-F5344CB8AC3E}">
        <p14:creationId xmlns:p14="http://schemas.microsoft.com/office/powerpoint/2010/main" val="4053736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glass of water being poured into a glass&#10;&#10;Description automatically generated">
            <a:extLst>
              <a:ext uri="{FF2B5EF4-FFF2-40B4-BE49-F238E27FC236}">
                <a16:creationId xmlns:a16="http://schemas.microsoft.com/office/drawing/2014/main" id="{0AD277FA-8A6D-5FAA-8A7F-8981AF9E3F51}"/>
              </a:ext>
            </a:extLst>
          </p:cNvPr>
          <p:cNvPicPr>
            <a:picLocks noGrp="1" noChangeAspect="1"/>
          </p:cNvPicPr>
          <p:nvPr>
            <p:ph sz="half" idx="14"/>
          </p:nvPr>
        </p:nvPicPr>
        <p:blipFill>
          <a:blip r:embed="rId3">
            <a:extLst>
              <a:ext uri="{28A0092B-C50C-407E-A947-70E740481C1C}">
                <a14:useLocalDpi xmlns:a14="http://schemas.microsoft.com/office/drawing/2010/main" val="0"/>
              </a:ext>
            </a:extLst>
          </a:blip>
          <a:srcRect l="14443" r="8956"/>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a:noFill/>
        </p:spPr>
      </p:pic>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dirty="0"/>
              <a:t>Supplemental response: CR 26(e)</a:t>
            </a:r>
          </a:p>
        </p:txBody>
      </p:sp>
      <p:cxnSp>
        <p:nvCxnSpPr>
          <p:cNvPr id="27" name="Straight Connector 26">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83302BFD-960F-CBB3-E984-CDC12813A10C}"/>
              </a:ext>
            </a:extLst>
          </p:cNvPr>
          <p:cNvSpPr>
            <a:spLocks noGrp="1"/>
          </p:cNvSpPr>
          <p:nvPr>
            <p:ph sz="half" idx="15"/>
          </p:nvPr>
        </p:nvSpPr>
        <p:spPr>
          <a:xfrm>
            <a:off x="1104902" y="2206255"/>
            <a:ext cx="6132604" cy="4118345"/>
          </a:xfrm>
        </p:spPr>
        <p:txBody>
          <a:bodyPr vert="horz" lIns="91440" tIns="45720" rIns="91440" bIns="45720" rtlCol="0">
            <a:normAutofit/>
          </a:bodyPr>
          <a:lstStyle/>
          <a:p>
            <a:pPr indent="-228600">
              <a:lnSpc>
                <a:spcPct val="90000"/>
              </a:lnSpc>
              <a:buFont typeface="Arial" panose="020B0604020202020204" pitchFamily="34" charset="0"/>
              <a:buChar char="•"/>
            </a:pPr>
            <a:r>
              <a:rPr lang="en-US" dirty="0"/>
              <a:t>No Duty to Supplement the Response, UNLESS</a:t>
            </a:r>
          </a:p>
          <a:p>
            <a:pPr lvl="1" indent="-228600">
              <a:lnSpc>
                <a:spcPct val="90000"/>
              </a:lnSpc>
              <a:buFont typeface="Arial" panose="020B0604020202020204" pitchFamily="34" charset="0"/>
              <a:buChar char="•"/>
            </a:pPr>
            <a:r>
              <a:rPr lang="en-US" dirty="0"/>
              <a:t>Duty seasonably to supplement</a:t>
            </a:r>
          </a:p>
          <a:p>
            <a:pPr lvl="2" indent="-228600">
              <a:lnSpc>
                <a:spcPct val="90000"/>
              </a:lnSpc>
              <a:buFont typeface="Arial" panose="020B0604020202020204" pitchFamily="34" charset="0"/>
              <a:buChar char="•"/>
            </a:pPr>
            <a:r>
              <a:rPr lang="en-US" dirty="0"/>
              <a:t>Identity or location of persons having knowledge of discoverable matters,</a:t>
            </a:r>
          </a:p>
          <a:p>
            <a:pPr lvl="2" indent="-228600">
              <a:lnSpc>
                <a:spcPct val="90000"/>
              </a:lnSpc>
              <a:buFont typeface="Arial" panose="020B0604020202020204" pitchFamily="34" charset="0"/>
              <a:buChar char="•"/>
            </a:pPr>
            <a:r>
              <a:rPr lang="en-US" dirty="0"/>
              <a:t>Identity of expert witnesses (all experts), subject matter and substance</a:t>
            </a:r>
          </a:p>
          <a:p>
            <a:pPr lvl="2" indent="-228600">
              <a:lnSpc>
                <a:spcPct val="90000"/>
              </a:lnSpc>
              <a:buFont typeface="Arial" panose="020B0604020202020204" pitchFamily="34" charset="0"/>
              <a:buChar char="•"/>
            </a:pPr>
            <a:r>
              <a:rPr lang="en-US" dirty="0"/>
              <a:t>Knows the response was incorrect when made, or</a:t>
            </a:r>
          </a:p>
          <a:p>
            <a:pPr lvl="2" indent="-228600">
              <a:lnSpc>
                <a:spcPct val="90000"/>
              </a:lnSpc>
              <a:buFont typeface="Arial" panose="020B0604020202020204" pitchFamily="34" charset="0"/>
              <a:buChar char="•"/>
            </a:pPr>
            <a:r>
              <a:rPr lang="en-US" dirty="0"/>
              <a:t>Knows the response correct when made, but NO LONGER TRUE AND CIRCUMSTANCE SHOWS KNOWING CONCEALMENT. </a:t>
            </a:r>
          </a:p>
          <a:p>
            <a:pPr lvl="2" indent="-228600">
              <a:lnSpc>
                <a:spcPct val="90000"/>
              </a:lnSpc>
              <a:buFont typeface="Arial" panose="020B0604020202020204" pitchFamily="34" charset="0"/>
              <a:buChar char="•"/>
            </a:pPr>
            <a:r>
              <a:rPr lang="en-US" dirty="0"/>
              <a:t>NEW REQUEST for Supplementation!</a:t>
            </a:r>
          </a:p>
          <a:p>
            <a:pPr indent="-228600">
              <a:lnSpc>
                <a:spcPct val="90000"/>
              </a:lnSpc>
              <a:buFont typeface="Arial" panose="020B0604020202020204" pitchFamily="34" charset="0"/>
              <a:buChar char="•"/>
            </a:pPr>
            <a:endParaRPr lang="en-US" dirty="0"/>
          </a:p>
        </p:txBody>
      </p:sp>
    </p:spTree>
    <p:extLst>
      <p:ext uri="{BB962C8B-B14F-4D97-AF65-F5344CB8AC3E}">
        <p14:creationId xmlns:p14="http://schemas.microsoft.com/office/powerpoint/2010/main" val="671654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p:txBody>
          <a:bodyPr/>
          <a:lstStyle/>
          <a:p>
            <a:r>
              <a:rPr lang="en-US" dirty="0"/>
              <a:t>Fundamental written discovery</a:t>
            </a:r>
          </a:p>
        </p:txBody>
      </p:sp>
      <p:pic>
        <p:nvPicPr>
          <p:cNvPr id="7" name="Picture Placeholder 6" descr="Looking up view of a city with skyscrapers">
            <a:extLst>
              <a:ext uri="{FF2B5EF4-FFF2-40B4-BE49-F238E27FC236}">
                <a16:creationId xmlns:a16="http://schemas.microsoft.com/office/drawing/2014/main" id="{ED21B7CD-3D69-26B5-8A0B-52A19A6B0A2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2" r="72"/>
          <a:stretch/>
        </p:blipFill>
        <p:spPr/>
      </p:pic>
    </p:spTree>
    <p:extLst>
      <p:ext uri="{BB962C8B-B14F-4D97-AF65-F5344CB8AC3E}">
        <p14:creationId xmlns:p14="http://schemas.microsoft.com/office/powerpoint/2010/main" val="3078994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noFill/>
        </p:spPr>
        <p:txBody>
          <a:bodyPr/>
          <a:lstStyle/>
          <a:p>
            <a:r>
              <a:rPr lang="en-US" dirty="0"/>
              <a:t>Cr 33: INTERROGATORIES</a:t>
            </a:r>
          </a:p>
        </p:txBody>
      </p:sp>
      <p:pic>
        <p:nvPicPr>
          <p:cNvPr id="24" name="Picture Placeholder 7" descr="Looking up view of tall buildings">
            <a:extLst>
              <a:ext uri="{FF2B5EF4-FFF2-40B4-BE49-F238E27FC236}">
                <a16:creationId xmlns:a16="http://schemas.microsoft.com/office/drawing/2014/main" id="{A672B903-78EE-718A-C122-69D51207883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1" b="61"/>
          <a:stretch/>
        </p:blipFill>
        <p:spPr>
          <a:noFill/>
        </p:spPr>
      </p:pic>
      <p:sp>
        <p:nvSpPr>
          <p:cNvPr id="3" name="Content Placeholder 2">
            <a:extLst>
              <a:ext uri="{FF2B5EF4-FFF2-40B4-BE49-F238E27FC236}">
                <a16:creationId xmlns:a16="http://schemas.microsoft.com/office/drawing/2014/main" id="{A6A33159-D030-2F82-A142-F75940728319}"/>
              </a:ext>
            </a:extLst>
          </p:cNvPr>
          <p:cNvSpPr>
            <a:spLocks noGrp="1"/>
          </p:cNvSpPr>
          <p:nvPr>
            <p:ph sz="half" idx="2"/>
          </p:nvPr>
        </p:nvSpPr>
        <p:spPr>
          <a:noFill/>
        </p:spPr>
        <p:txBody>
          <a:bodyPr vert="horz" lIns="91440" tIns="45720" rIns="91440" bIns="45720" rtlCol="0" anchor="t">
            <a:normAutofit/>
          </a:bodyPr>
          <a:lstStyle/>
          <a:p>
            <a:r>
              <a:rPr lang="en-US" dirty="0"/>
              <a:t>WHY BOTHER?</a:t>
            </a:r>
          </a:p>
          <a:p>
            <a:r>
              <a:rPr lang="en-US" dirty="0"/>
              <a:t>Mechanics</a:t>
            </a:r>
          </a:p>
          <a:p>
            <a:r>
              <a:rPr lang="en-US" dirty="0"/>
              <a:t>Contention Interrogatories</a:t>
            </a:r>
          </a:p>
          <a:p>
            <a:r>
              <a:rPr lang="en-US" dirty="0"/>
              <a:t>Answering them (and OBJECTING to them)</a:t>
            </a:r>
          </a:p>
        </p:txBody>
      </p:sp>
    </p:spTree>
    <p:extLst>
      <p:ext uri="{BB962C8B-B14F-4D97-AF65-F5344CB8AC3E}">
        <p14:creationId xmlns:p14="http://schemas.microsoft.com/office/powerpoint/2010/main" val="2416565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5146159" y="685800"/>
            <a:ext cx="6238688" cy="1382233"/>
          </a:xfrm>
        </p:spPr>
        <p:txBody>
          <a:bodyPr vert="horz" lIns="91440" tIns="45720" rIns="91440" bIns="45720" rtlCol="0" anchor="ctr">
            <a:normAutofit/>
          </a:bodyPr>
          <a:lstStyle/>
          <a:p>
            <a:r>
              <a:rPr lang="en-US" sz="4400"/>
              <a:t>Interrogatories: Why? Just WHY?</a:t>
            </a:r>
          </a:p>
        </p:txBody>
      </p:sp>
      <p:pic>
        <p:nvPicPr>
          <p:cNvPr id="6" name="Content Placeholder 5" descr="A hand holding a question mark&#10;&#10;Description automatically generated">
            <a:extLst>
              <a:ext uri="{FF2B5EF4-FFF2-40B4-BE49-F238E27FC236}">
                <a16:creationId xmlns:a16="http://schemas.microsoft.com/office/drawing/2014/main" id="{5F9B82E1-6B09-209B-4511-6565E7650F5E}"/>
              </a:ext>
            </a:extLst>
          </p:cNvPr>
          <p:cNvPicPr>
            <a:picLocks noGrp="1" noChangeAspect="1"/>
          </p:cNvPicPr>
          <p:nvPr>
            <p:ph sz="half" idx="15"/>
          </p:nvPr>
        </p:nvPicPr>
        <p:blipFill>
          <a:blip r:embed="rId3">
            <a:extLst>
              <a:ext uri="{28A0092B-C50C-407E-A947-70E740481C1C}">
                <a14:useLocalDpi xmlns:a14="http://schemas.microsoft.com/office/drawing/2010/main" val="0"/>
              </a:ext>
            </a:extLst>
          </a:blip>
          <a:srcRect l="26376" r="32263"/>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a:noFill/>
        </p:spPr>
      </p:pic>
      <p:sp>
        <p:nvSpPr>
          <p:cNvPr id="3" name="Content Placeholder 2">
            <a:extLst>
              <a:ext uri="{FF2B5EF4-FFF2-40B4-BE49-F238E27FC236}">
                <a16:creationId xmlns:a16="http://schemas.microsoft.com/office/drawing/2014/main" id="{FACE640F-7F5A-BDB7-205D-765FA80B6796}"/>
              </a:ext>
            </a:extLst>
          </p:cNvPr>
          <p:cNvSpPr>
            <a:spLocks noGrp="1"/>
          </p:cNvSpPr>
          <p:nvPr>
            <p:ph sz="half" idx="14"/>
          </p:nvPr>
        </p:nvSpPr>
        <p:spPr>
          <a:xfrm>
            <a:off x="5146158" y="2301949"/>
            <a:ext cx="6238687" cy="4022650"/>
          </a:xfrm>
        </p:spPr>
        <p:txBody>
          <a:bodyPr vert="horz" lIns="91440" tIns="45720" rIns="91440" bIns="45720" rtlCol="0">
            <a:normAutofit/>
          </a:bodyPr>
          <a:lstStyle/>
          <a:p>
            <a:pPr indent="-228600">
              <a:buFont typeface="Arial" panose="020B0604020202020204" pitchFamily="34" charset="0"/>
              <a:buChar char="•"/>
            </a:pPr>
            <a:r>
              <a:rPr lang="en-US" dirty="0"/>
              <a:t>Usually the First Salvo of Discovery</a:t>
            </a:r>
          </a:p>
          <a:p>
            <a:pPr marL="285750" indent="-228600">
              <a:buFont typeface="Arial" panose="020B0604020202020204" pitchFamily="34" charset="0"/>
              <a:buChar char="•"/>
            </a:pPr>
            <a:r>
              <a:rPr lang="en-US" dirty="0"/>
              <a:t>Easy to do</a:t>
            </a:r>
          </a:p>
          <a:p>
            <a:pPr marL="285750" indent="-228600">
              <a:buFont typeface="Arial" panose="020B0604020202020204" pitchFamily="34" charset="0"/>
              <a:buChar char="•"/>
            </a:pPr>
            <a:r>
              <a:rPr lang="en-US" dirty="0"/>
              <a:t>Civil “Bill of Particulars</a:t>
            </a:r>
          </a:p>
          <a:p>
            <a:pPr marL="285750" indent="-228600">
              <a:buFont typeface="Arial" panose="020B0604020202020204" pitchFamily="34" charset="0"/>
              <a:buChar char="•"/>
            </a:pPr>
            <a:r>
              <a:rPr lang="en-US" dirty="0"/>
              <a:t>Can lead to further discovery and Development of Theories</a:t>
            </a:r>
          </a:p>
          <a:p>
            <a:pPr marL="285750" indent="-228600">
              <a:buFont typeface="Arial" panose="020B0604020202020204" pitchFamily="34" charset="0"/>
              <a:buChar char="•"/>
            </a:pPr>
            <a:r>
              <a:rPr lang="en-US" dirty="0"/>
              <a:t>LIMIT SURPRISES (remember to ask for supplementation)</a:t>
            </a:r>
          </a:p>
          <a:p>
            <a:pPr marL="285750" indent="-228600">
              <a:buFont typeface="Arial" panose="020B0604020202020204" pitchFamily="34" charset="0"/>
              <a:buChar char="•"/>
            </a:pPr>
            <a:r>
              <a:rPr lang="en-US" dirty="0"/>
              <a:t>Statement of Party Opponent: admissible for any purposes.</a:t>
            </a:r>
          </a:p>
          <a:p>
            <a:pPr marL="285750" indent="-228600">
              <a:buFont typeface="Arial" panose="020B0604020202020204" pitchFamily="34" charset="0"/>
              <a:buChar char="•"/>
            </a:pPr>
            <a:r>
              <a:rPr lang="en-US" dirty="0"/>
              <a:t>As An Exhibit to Deposition – CR 30(b)(6) or anyone.</a:t>
            </a:r>
          </a:p>
          <a:p>
            <a:pPr indent="-228600">
              <a:buFont typeface="Arial" panose="020B0604020202020204" pitchFamily="34" charset="0"/>
              <a:buChar char="•"/>
            </a:pPr>
            <a:endParaRPr lang="en-US" dirty="0"/>
          </a:p>
        </p:txBody>
      </p:sp>
      <p:cxnSp>
        <p:nvCxnSpPr>
          <p:cNvPr id="27" name="Straight Connector 26">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941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5146159" y="685800"/>
            <a:ext cx="6238688" cy="1382233"/>
          </a:xfrm>
        </p:spPr>
        <p:txBody>
          <a:bodyPr vert="horz" lIns="91440" tIns="45720" rIns="91440" bIns="45720" rtlCol="0" anchor="ctr">
            <a:normAutofit/>
          </a:bodyPr>
          <a:lstStyle/>
          <a:p>
            <a:r>
              <a:rPr lang="en-US" sz="4400" dirty="0"/>
              <a:t>Interrogatories:</a:t>
            </a:r>
          </a:p>
        </p:txBody>
      </p:sp>
      <p:pic>
        <p:nvPicPr>
          <p:cNvPr id="6" name="Content Placeholder 5" descr="A hand holding a question mark&#10;&#10;Description automatically generated">
            <a:extLst>
              <a:ext uri="{FF2B5EF4-FFF2-40B4-BE49-F238E27FC236}">
                <a16:creationId xmlns:a16="http://schemas.microsoft.com/office/drawing/2014/main" id="{5F9B82E1-6B09-209B-4511-6565E7650F5E}"/>
              </a:ext>
            </a:extLst>
          </p:cNvPr>
          <p:cNvPicPr>
            <a:picLocks noGrp="1" noChangeAspect="1"/>
          </p:cNvPicPr>
          <p:nvPr>
            <p:ph sz="half" idx="15"/>
          </p:nvPr>
        </p:nvPicPr>
        <p:blipFill>
          <a:blip r:embed="rId3">
            <a:extLst>
              <a:ext uri="{28A0092B-C50C-407E-A947-70E740481C1C}">
                <a14:useLocalDpi xmlns:a14="http://schemas.microsoft.com/office/drawing/2010/main" val="0"/>
              </a:ext>
            </a:extLst>
          </a:blip>
          <a:srcRect l="26376" r="32263"/>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a:noFill/>
        </p:spPr>
      </p:pic>
      <p:sp>
        <p:nvSpPr>
          <p:cNvPr id="3" name="Content Placeholder 2">
            <a:extLst>
              <a:ext uri="{FF2B5EF4-FFF2-40B4-BE49-F238E27FC236}">
                <a16:creationId xmlns:a16="http://schemas.microsoft.com/office/drawing/2014/main" id="{FACE640F-7F5A-BDB7-205D-765FA80B6796}"/>
              </a:ext>
            </a:extLst>
          </p:cNvPr>
          <p:cNvSpPr>
            <a:spLocks noGrp="1"/>
          </p:cNvSpPr>
          <p:nvPr>
            <p:ph sz="half" idx="14"/>
          </p:nvPr>
        </p:nvSpPr>
        <p:spPr>
          <a:xfrm>
            <a:off x="5146158" y="2301949"/>
            <a:ext cx="6238687" cy="4022650"/>
          </a:xfrm>
        </p:spPr>
        <p:txBody>
          <a:bodyPr vert="horz" lIns="91440" tIns="45720" rIns="91440" bIns="45720" rtlCol="0">
            <a:normAutofit/>
          </a:bodyPr>
          <a:lstStyle/>
          <a:p>
            <a:pPr indent="-228600">
              <a:buFont typeface="Arial" panose="020B0604020202020204" pitchFamily="34" charset="0"/>
              <a:buChar char="•"/>
            </a:pPr>
            <a:endParaRPr lang="en-US" dirty="0"/>
          </a:p>
        </p:txBody>
      </p:sp>
      <p:cxnSp>
        <p:nvCxnSpPr>
          <p:cNvPr id="27" name="Straight Connector 26">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7F0C148-D8BA-9A74-D793-48F158D134A2}"/>
              </a:ext>
            </a:extLst>
          </p:cNvPr>
          <p:cNvPicPr>
            <a:picLocks noChangeAspect="1"/>
          </p:cNvPicPr>
          <p:nvPr/>
        </p:nvPicPr>
        <p:blipFill>
          <a:blip r:embed="rId4"/>
          <a:stretch>
            <a:fillRect/>
          </a:stretch>
        </p:blipFill>
        <p:spPr>
          <a:xfrm>
            <a:off x="2202423" y="1746056"/>
            <a:ext cx="9676610" cy="4972289"/>
          </a:xfrm>
          <a:prstGeom prst="rect">
            <a:avLst/>
          </a:prstGeom>
        </p:spPr>
      </p:pic>
      <p:sp>
        <p:nvSpPr>
          <p:cNvPr id="8" name="Rectangle: Rounded Corners 7">
            <a:extLst>
              <a:ext uri="{FF2B5EF4-FFF2-40B4-BE49-F238E27FC236}">
                <a16:creationId xmlns:a16="http://schemas.microsoft.com/office/drawing/2014/main" id="{8233E8EE-5DBC-0747-6993-0E8F0520CA43}"/>
              </a:ext>
            </a:extLst>
          </p:cNvPr>
          <p:cNvSpPr/>
          <p:nvPr/>
        </p:nvSpPr>
        <p:spPr>
          <a:xfrm>
            <a:off x="2365131" y="3128289"/>
            <a:ext cx="9178027" cy="2876107"/>
          </a:xfrm>
          <a:prstGeom prst="roundRect">
            <a:avLst/>
          </a:prstGeom>
          <a:solidFill>
            <a:srgbClr val="FFC000">
              <a:alpha val="26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00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5146159" y="685800"/>
            <a:ext cx="6238688" cy="1382233"/>
          </a:xfrm>
        </p:spPr>
        <p:txBody>
          <a:bodyPr vert="horz" lIns="91440" tIns="45720" rIns="91440" bIns="45720" rtlCol="0" anchor="ctr">
            <a:normAutofit/>
          </a:bodyPr>
          <a:lstStyle/>
          <a:p>
            <a:r>
              <a:rPr lang="en-US" sz="4400" dirty="0"/>
              <a:t>Interrogatories:</a:t>
            </a:r>
          </a:p>
        </p:txBody>
      </p:sp>
      <p:pic>
        <p:nvPicPr>
          <p:cNvPr id="6" name="Content Placeholder 5" descr="A hand holding a question mark&#10;&#10;Description automatically generated">
            <a:extLst>
              <a:ext uri="{FF2B5EF4-FFF2-40B4-BE49-F238E27FC236}">
                <a16:creationId xmlns:a16="http://schemas.microsoft.com/office/drawing/2014/main" id="{5F9B82E1-6B09-209B-4511-6565E7650F5E}"/>
              </a:ext>
            </a:extLst>
          </p:cNvPr>
          <p:cNvPicPr>
            <a:picLocks noGrp="1" noChangeAspect="1"/>
          </p:cNvPicPr>
          <p:nvPr>
            <p:ph sz="half" idx="15"/>
          </p:nvPr>
        </p:nvPicPr>
        <p:blipFill>
          <a:blip r:embed="rId3">
            <a:extLst>
              <a:ext uri="{28A0092B-C50C-407E-A947-70E740481C1C}">
                <a14:useLocalDpi xmlns:a14="http://schemas.microsoft.com/office/drawing/2010/main" val="0"/>
              </a:ext>
            </a:extLst>
          </a:blip>
          <a:srcRect l="26376" r="32263"/>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a:noFill/>
        </p:spPr>
      </p:pic>
      <p:sp>
        <p:nvSpPr>
          <p:cNvPr id="3" name="Content Placeholder 2">
            <a:extLst>
              <a:ext uri="{FF2B5EF4-FFF2-40B4-BE49-F238E27FC236}">
                <a16:creationId xmlns:a16="http://schemas.microsoft.com/office/drawing/2014/main" id="{FACE640F-7F5A-BDB7-205D-765FA80B6796}"/>
              </a:ext>
            </a:extLst>
          </p:cNvPr>
          <p:cNvSpPr>
            <a:spLocks noGrp="1"/>
          </p:cNvSpPr>
          <p:nvPr>
            <p:ph sz="half" idx="14"/>
          </p:nvPr>
        </p:nvSpPr>
        <p:spPr>
          <a:xfrm>
            <a:off x="5146158" y="2301949"/>
            <a:ext cx="6238687" cy="4022650"/>
          </a:xfrm>
        </p:spPr>
        <p:txBody>
          <a:bodyPr vert="horz" lIns="91440" tIns="45720" rIns="91440" bIns="45720" rtlCol="0">
            <a:normAutofit/>
          </a:bodyPr>
          <a:lstStyle/>
          <a:p>
            <a:pPr indent="-228600">
              <a:buFont typeface="Arial" panose="020B0604020202020204" pitchFamily="34" charset="0"/>
              <a:buChar char="•"/>
            </a:pPr>
            <a:endParaRPr lang="en-US" dirty="0"/>
          </a:p>
        </p:txBody>
      </p:sp>
      <p:cxnSp>
        <p:nvCxnSpPr>
          <p:cNvPr id="27" name="Straight Connector 26">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3A6EDF2-61AD-A7B6-E42B-377C5B9FC44D}"/>
              </a:ext>
            </a:extLst>
          </p:cNvPr>
          <p:cNvPicPr>
            <a:picLocks noChangeAspect="1"/>
          </p:cNvPicPr>
          <p:nvPr/>
        </p:nvPicPr>
        <p:blipFill>
          <a:blip r:embed="rId4"/>
          <a:stretch>
            <a:fillRect/>
          </a:stretch>
        </p:blipFill>
        <p:spPr>
          <a:xfrm>
            <a:off x="2253449" y="1741300"/>
            <a:ext cx="6980375" cy="4802375"/>
          </a:xfrm>
          <a:prstGeom prst="rect">
            <a:avLst/>
          </a:prstGeom>
        </p:spPr>
      </p:pic>
    </p:spTree>
    <p:extLst>
      <p:ext uri="{BB962C8B-B14F-4D97-AF65-F5344CB8AC3E}">
        <p14:creationId xmlns:p14="http://schemas.microsoft.com/office/powerpoint/2010/main" val="2749469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5146159" y="685800"/>
            <a:ext cx="6238688" cy="1382233"/>
          </a:xfrm>
        </p:spPr>
        <p:txBody>
          <a:bodyPr vert="horz" lIns="91440" tIns="45720" rIns="91440" bIns="45720" rtlCol="0" anchor="ctr">
            <a:normAutofit/>
          </a:bodyPr>
          <a:lstStyle/>
          <a:p>
            <a:r>
              <a:rPr lang="en-US" sz="4400" dirty="0"/>
              <a:t>Interrogatories:</a:t>
            </a:r>
          </a:p>
        </p:txBody>
      </p:sp>
      <p:pic>
        <p:nvPicPr>
          <p:cNvPr id="6" name="Content Placeholder 5" descr="A hand holding a question mark&#10;&#10;Description automatically generated">
            <a:extLst>
              <a:ext uri="{FF2B5EF4-FFF2-40B4-BE49-F238E27FC236}">
                <a16:creationId xmlns:a16="http://schemas.microsoft.com/office/drawing/2014/main" id="{5F9B82E1-6B09-209B-4511-6565E7650F5E}"/>
              </a:ext>
            </a:extLst>
          </p:cNvPr>
          <p:cNvPicPr>
            <a:picLocks noGrp="1" noChangeAspect="1"/>
          </p:cNvPicPr>
          <p:nvPr>
            <p:ph sz="half" idx="15"/>
          </p:nvPr>
        </p:nvPicPr>
        <p:blipFill>
          <a:blip r:embed="rId3">
            <a:extLst>
              <a:ext uri="{28A0092B-C50C-407E-A947-70E740481C1C}">
                <a14:useLocalDpi xmlns:a14="http://schemas.microsoft.com/office/drawing/2010/main" val="0"/>
              </a:ext>
            </a:extLst>
          </a:blip>
          <a:srcRect l="26376" r="32263"/>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a:noFill/>
        </p:spPr>
      </p:pic>
      <p:sp>
        <p:nvSpPr>
          <p:cNvPr id="3" name="Content Placeholder 2">
            <a:extLst>
              <a:ext uri="{FF2B5EF4-FFF2-40B4-BE49-F238E27FC236}">
                <a16:creationId xmlns:a16="http://schemas.microsoft.com/office/drawing/2014/main" id="{FACE640F-7F5A-BDB7-205D-765FA80B6796}"/>
              </a:ext>
            </a:extLst>
          </p:cNvPr>
          <p:cNvSpPr>
            <a:spLocks noGrp="1"/>
          </p:cNvSpPr>
          <p:nvPr>
            <p:ph sz="half" idx="14"/>
          </p:nvPr>
        </p:nvSpPr>
        <p:spPr>
          <a:xfrm>
            <a:off x="5146158" y="2301949"/>
            <a:ext cx="6238687" cy="4022650"/>
          </a:xfrm>
        </p:spPr>
        <p:txBody>
          <a:bodyPr vert="horz" lIns="91440" tIns="45720" rIns="91440" bIns="45720" rtlCol="0">
            <a:normAutofit/>
          </a:bodyPr>
          <a:lstStyle/>
          <a:p>
            <a:pPr indent="-228600">
              <a:buFont typeface="Arial" panose="020B0604020202020204" pitchFamily="34" charset="0"/>
              <a:buChar char="•"/>
            </a:pPr>
            <a:endParaRPr lang="en-US" dirty="0"/>
          </a:p>
        </p:txBody>
      </p:sp>
      <p:cxnSp>
        <p:nvCxnSpPr>
          <p:cNvPr id="27" name="Straight Connector 26">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59776C-D853-AB89-BBBC-644B2A9DD5B6}"/>
              </a:ext>
            </a:extLst>
          </p:cNvPr>
          <p:cNvPicPr>
            <a:picLocks noChangeAspect="1"/>
          </p:cNvPicPr>
          <p:nvPr/>
        </p:nvPicPr>
        <p:blipFill>
          <a:blip r:embed="rId4"/>
          <a:stretch>
            <a:fillRect/>
          </a:stretch>
        </p:blipFill>
        <p:spPr>
          <a:xfrm>
            <a:off x="2253448" y="1732415"/>
            <a:ext cx="8922551" cy="2533926"/>
          </a:xfrm>
          <a:prstGeom prst="rect">
            <a:avLst/>
          </a:prstGeom>
        </p:spPr>
      </p:pic>
    </p:spTree>
    <p:extLst>
      <p:ext uri="{BB962C8B-B14F-4D97-AF65-F5344CB8AC3E}">
        <p14:creationId xmlns:p14="http://schemas.microsoft.com/office/powerpoint/2010/main" val="2779151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5146159" y="685800"/>
            <a:ext cx="6238688" cy="1382233"/>
          </a:xfrm>
        </p:spPr>
        <p:txBody>
          <a:bodyPr vert="horz" lIns="91440" tIns="45720" rIns="91440" bIns="45720" rtlCol="0" anchor="ctr">
            <a:normAutofit/>
          </a:bodyPr>
          <a:lstStyle/>
          <a:p>
            <a:r>
              <a:rPr lang="en-US" sz="4400" dirty="0"/>
              <a:t>Interrogatories:</a:t>
            </a:r>
          </a:p>
        </p:txBody>
      </p:sp>
      <p:pic>
        <p:nvPicPr>
          <p:cNvPr id="6" name="Content Placeholder 5" descr="A hand holding a question mark&#10;&#10;Description automatically generated">
            <a:extLst>
              <a:ext uri="{FF2B5EF4-FFF2-40B4-BE49-F238E27FC236}">
                <a16:creationId xmlns:a16="http://schemas.microsoft.com/office/drawing/2014/main" id="{5F9B82E1-6B09-209B-4511-6565E7650F5E}"/>
              </a:ext>
            </a:extLst>
          </p:cNvPr>
          <p:cNvPicPr>
            <a:picLocks noGrp="1" noChangeAspect="1"/>
          </p:cNvPicPr>
          <p:nvPr>
            <p:ph sz="half" idx="15"/>
          </p:nvPr>
        </p:nvPicPr>
        <p:blipFill>
          <a:blip r:embed="rId3">
            <a:extLst>
              <a:ext uri="{28A0092B-C50C-407E-A947-70E740481C1C}">
                <a14:useLocalDpi xmlns:a14="http://schemas.microsoft.com/office/drawing/2010/main" val="0"/>
              </a:ext>
            </a:extLst>
          </a:blip>
          <a:srcRect l="26376" r="32263"/>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a:noFill/>
        </p:spPr>
      </p:pic>
      <p:sp>
        <p:nvSpPr>
          <p:cNvPr id="3" name="Content Placeholder 2">
            <a:extLst>
              <a:ext uri="{FF2B5EF4-FFF2-40B4-BE49-F238E27FC236}">
                <a16:creationId xmlns:a16="http://schemas.microsoft.com/office/drawing/2014/main" id="{FACE640F-7F5A-BDB7-205D-765FA80B6796}"/>
              </a:ext>
            </a:extLst>
          </p:cNvPr>
          <p:cNvSpPr>
            <a:spLocks noGrp="1"/>
          </p:cNvSpPr>
          <p:nvPr>
            <p:ph sz="half" idx="14"/>
          </p:nvPr>
        </p:nvSpPr>
        <p:spPr>
          <a:xfrm>
            <a:off x="5146158" y="2301949"/>
            <a:ext cx="6238687" cy="4022650"/>
          </a:xfrm>
        </p:spPr>
        <p:txBody>
          <a:bodyPr vert="horz" lIns="91440" tIns="45720" rIns="91440" bIns="45720" rtlCol="0">
            <a:normAutofit/>
          </a:bodyPr>
          <a:lstStyle/>
          <a:p>
            <a:pPr indent="-228600">
              <a:buFont typeface="Arial" panose="020B0604020202020204" pitchFamily="34" charset="0"/>
              <a:buChar char="•"/>
            </a:pPr>
            <a:endParaRPr lang="en-US" dirty="0"/>
          </a:p>
        </p:txBody>
      </p:sp>
      <p:cxnSp>
        <p:nvCxnSpPr>
          <p:cNvPr id="27" name="Straight Connector 26">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F686F1C-0581-B838-4E54-F6C478482408}"/>
              </a:ext>
            </a:extLst>
          </p:cNvPr>
          <p:cNvPicPr>
            <a:picLocks noChangeAspect="1"/>
          </p:cNvPicPr>
          <p:nvPr/>
        </p:nvPicPr>
        <p:blipFill>
          <a:blip r:embed="rId4"/>
          <a:stretch>
            <a:fillRect/>
          </a:stretch>
        </p:blipFill>
        <p:spPr>
          <a:xfrm>
            <a:off x="2247251" y="1739279"/>
            <a:ext cx="8354591" cy="2029108"/>
          </a:xfrm>
          <a:prstGeom prst="rect">
            <a:avLst/>
          </a:prstGeom>
        </p:spPr>
      </p:pic>
    </p:spTree>
    <p:extLst>
      <p:ext uri="{BB962C8B-B14F-4D97-AF65-F5344CB8AC3E}">
        <p14:creationId xmlns:p14="http://schemas.microsoft.com/office/powerpoint/2010/main" val="286345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5146159" y="685800"/>
            <a:ext cx="6238688" cy="1382233"/>
          </a:xfrm>
        </p:spPr>
        <p:txBody>
          <a:bodyPr vert="horz" lIns="91440" tIns="45720" rIns="91440" bIns="45720" rtlCol="0" anchor="ctr">
            <a:normAutofit/>
          </a:bodyPr>
          <a:lstStyle/>
          <a:p>
            <a:r>
              <a:rPr lang="en-US" sz="3200" dirty="0"/>
              <a:t>Contention interrogatories</a:t>
            </a:r>
          </a:p>
        </p:txBody>
      </p:sp>
      <p:pic>
        <p:nvPicPr>
          <p:cNvPr id="6" name="Content Placeholder 5" descr="A hand holding a question mark&#10;&#10;Description automatically generated">
            <a:extLst>
              <a:ext uri="{FF2B5EF4-FFF2-40B4-BE49-F238E27FC236}">
                <a16:creationId xmlns:a16="http://schemas.microsoft.com/office/drawing/2014/main" id="{5F9B82E1-6B09-209B-4511-6565E7650F5E}"/>
              </a:ext>
            </a:extLst>
          </p:cNvPr>
          <p:cNvPicPr>
            <a:picLocks noGrp="1" noChangeAspect="1"/>
          </p:cNvPicPr>
          <p:nvPr>
            <p:ph sz="half" idx="15"/>
          </p:nvPr>
        </p:nvPicPr>
        <p:blipFill>
          <a:blip r:embed="rId3">
            <a:extLst>
              <a:ext uri="{28A0092B-C50C-407E-A947-70E740481C1C}">
                <a14:useLocalDpi xmlns:a14="http://schemas.microsoft.com/office/drawing/2010/main" val="0"/>
              </a:ext>
            </a:extLst>
          </a:blip>
          <a:srcRect l="26376" r="32263"/>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a:noFill/>
        </p:spPr>
      </p:pic>
      <p:sp>
        <p:nvSpPr>
          <p:cNvPr id="3" name="Content Placeholder 2">
            <a:extLst>
              <a:ext uri="{FF2B5EF4-FFF2-40B4-BE49-F238E27FC236}">
                <a16:creationId xmlns:a16="http://schemas.microsoft.com/office/drawing/2014/main" id="{FACE640F-7F5A-BDB7-205D-765FA80B6796}"/>
              </a:ext>
            </a:extLst>
          </p:cNvPr>
          <p:cNvSpPr>
            <a:spLocks noGrp="1"/>
          </p:cNvSpPr>
          <p:nvPr>
            <p:ph sz="half" idx="14"/>
          </p:nvPr>
        </p:nvSpPr>
        <p:spPr>
          <a:xfrm>
            <a:off x="5146158" y="2301949"/>
            <a:ext cx="6238687" cy="4022650"/>
          </a:xfrm>
        </p:spPr>
        <p:txBody>
          <a:bodyPr vert="horz" lIns="91440" tIns="45720" rIns="91440" bIns="45720" rtlCol="0">
            <a:normAutofit/>
          </a:bodyPr>
          <a:lstStyle/>
          <a:p>
            <a:pPr indent="-228600">
              <a:buFont typeface="Arial" panose="020B0604020202020204" pitchFamily="34" charset="0"/>
              <a:buChar char="•"/>
            </a:pPr>
            <a:r>
              <a:rPr lang="en-US" dirty="0"/>
              <a:t>CR 33(b): An interrogatory otherwise proper is not necessarily objectionable merely because an answer to the interrogatory involves an opinion or contention that relates to fact or the application of law to fact, but the court may order that such an interrogatory need not be answered until after designated discovery has been completed or until a pretrial conference or other later time. </a:t>
            </a:r>
          </a:p>
        </p:txBody>
      </p:sp>
      <p:cxnSp>
        <p:nvCxnSpPr>
          <p:cNvPr id="27" name="Straight Connector 26">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54CF56C-5C86-9A9A-6F19-9A6671A2558F}"/>
              </a:ext>
            </a:extLst>
          </p:cNvPr>
          <p:cNvPicPr>
            <a:picLocks noChangeAspect="1"/>
          </p:cNvPicPr>
          <p:nvPr/>
        </p:nvPicPr>
        <p:blipFill>
          <a:blip r:embed="rId4"/>
          <a:stretch>
            <a:fillRect/>
          </a:stretch>
        </p:blipFill>
        <p:spPr>
          <a:xfrm>
            <a:off x="2408211" y="4055230"/>
            <a:ext cx="8621328" cy="2429214"/>
          </a:xfrm>
          <a:prstGeom prst="rect">
            <a:avLst/>
          </a:prstGeom>
        </p:spPr>
      </p:pic>
    </p:spTree>
    <p:extLst>
      <p:ext uri="{BB962C8B-B14F-4D97-AF65-F5344CB8AC3E}">
        <p14:creationId xmlns:p14="http://schemas.microsoft.com/office/powerpoint/2010/main" val="827138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5146159" y="685800"/>
            <a:ext cx="6238688" cy="1382233"/>
          </a:xfrm>
        </p:spPr>
        <p:txBody>
          <a:bodyPr vert="horz" lIns="91440" tIns="45720" rIns="91440" bIns="45720" rtlCol="0" anchor="ctr">
            <a:normAutofit/>
          </a:bodyPr>
          <a:lstStyle/>
          <a:p>
            <a:r>
              <a:rPr lang="en-US" sz="4400" dirty="0"/>
              <a:t>Interrogatory: mechanics</a:t>
            </a:r>
          </a:p>
        </p:txBody>
      </p:sp>
      <p:pic>
        <p:nvPicPr>
          <p:cNvPr id="6" name="Content Placeholder 5" descr="A group of gears and cogs&#10;&#10;Description automatically generated">
            <a:extLst>
              <a:ext uri="{FF2B5EF4-FFF2-40B4-BE49-F238E27FC236}">
                <a16:creationId xmlns:a16="http://schemas.microsoft.com/office/drawing/2014/main" id="{0C47DABF-818C-54C4-92AB-409C30866AE7}"/>
              </a:ext>
            </a:extLst>
          </p:cNvPr>
          <p:cNvPicPr>
            <a:picLocks noGrp="1" noChangeAspect="1"/>
          </p:cNvPicPr>
          <p:nvPr>
            <p:ph sz="half" idx="15"/>
          </p:nvPr>
        </p:nvPicPr>
        <p:blipFill>
          <a:blip r:embed="rId3">
            <a:extLst>
              <a:ext uri="{28A0092B-C50C-407E-A947-70E740481C1C}">
                <a14:useLocalDpi xmlns:a14="http://schemas.microsoft.com/office/drawing/2010/main" val="0"/>
              </a:ext>
            </a:extLst>
          </a:blip>
          <a:srcRect l="13093" r="38683" b="2"/>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a:noFill/>
        </p:spPr>
      </p:pic>
      <p:sp>
        <p:nvSpPr>
          <p:cNvPr id="3" name="Content Placeholder 2">
            <a:extLst>
              <a:ext uri="{FF2B5EF4-FFF2-40B4-BE49-F238E27FC236}">
                <a16:creationId xmlns:a16="http://schemas.microsoft.com/office/drawing/2014/main" id="{FACE640F-7F5A-BDB7-205D-765FA80B6796}"/>
              </a:ext>
            </a:extLst>
          </p:cNvPr>
          <p:cNvSpPr>
            <a:spLocks noGrp="1"/>
          </p:cNvSpPr>
          <p:nvPr>
            <p:ph sz="half" idx="14"/>
          </p:nvPr>
        </p:nvSpPr>
        <p:spPr>
          <a:xfrm>
            <a:off x="4800600" y="2180492"/>
            <a:ext cx="7078433" cy="4677505"/>
          </a:xfrm>
        </p:spPr>
        <p:txBody>
          <a:bodyPr vert="horz" lIns="91440" tIns="45720" rIns="91440" bIns="45720" rtlCol="0">
            <a:normAutofit lnSpcReduction="10000"/>
          </a:bodyPr>
          <a:lstStyle/>
          <a:p>
            <a:pPr marL="285750" indent="-228600">
              <a:lnSpc>
                <a:spcPct val="90000"/>
              </a:lnSpc>
              <a:buFont typeface="Arial" panose="020B0604020202020204" pitchFamily="34" charset="0"/>
              <a:buChar char="•"/>
            </a:pPr>
            <a:r>
              <a:rPr lang="en-US" sz="1700" dirty="0"/>
              <a:t>Any Party to any other party, to be answered by the party</a:t>
            </a:r>
          </a:p>
          <a:p>
            <a:pPr marL="285750" indent="-228600">
              <a:lnSpc>
                <a:spcPct val="90000"/>
              </a:lnSpc>
              <a:buFont typeface="Arial" panose="020B0604020202020204" pitchFamily="34" charset="0"/>
              <a:buChar char="•"/>
            </a:pPr>
            <a:r>
              <a:rPr lang="en-US" sz="1700" dirty="0"/>
              <a:t>If party is a public or private corporation … or governmental agency, by any officer or agent, “such information as is AVAILBLE TO THE PARTY.”</a:t>
            </a:r>
          </a:p>
          <a:p>
            <a:pPr marL="285750" indent="-228600">
              <a:lnSpc>
                <a:spcPct val="90000"/>
              </a:lnSpc>
              <a:buFont typeface="Arial" panose="020B0604020202020204" pitchFamily="34" charset="0"/>
              <a:buChar char="•"/>
            </a:pPr>
            <a:r>
              <a:rPr lang="en-US" sz="1700" dirty="0"/>
              <a:t>CR 26(g): Ever request, response or objection, signed by a lawyer, constitutes a certification that</a:t>
            </a:r>
          </a:p>
          <a:p>
            <a:pPr marL="742950" lvl="2">
              <a:lnSpc>
                <a:spcPct val="90000"/>
              </a:lnSpc>
            </a:pPr>
            <a:r>
              <a:rPr lang="en-US" sz="1700" dirty="0"/>
              <a:t>Consistent with existing rules or law or good faith argument for the extension, modification or reversal of existing law;</a:t>
            </a:r>
          </a:p>
          <a:p>
            <a:pPr marL="742950" lvl="2">
              <a:lnSpc>
                <a:spcPct val="90000"/>
              </a:lnSpc>
            </a:pPr>
            <a:r>
              <a:rPr lang="en-US" sz="1700" dirty="0"/>
              <a:t>Not interposed for improper purpose, (harass or delay or increase cost)</a:t>
            </a:r>
          </a:p>
          <a:p>
            <a:pPr marL="742950" lvl="2">
              <a:lnSpc>
                <a:spcPct val="90000"/>
              </a:lnSpc>
            </a:pPr>
            <a:r>
              <a:rPr lang="en-US" sz="1700" dirty="0"/>
              <a:t>Not unreasonable or unduly burdensome or expensive under the circumstances.</a:t>
            </a:r>
          </a:p>
          <a:p>
            <a:pPr marL="742950" lvl="2">
              <a:lnSpc>
                <a:spcPct val="90000"/>
              </a:lnSpc>
            </a:pPr>
            <a:r>
              <a:rPr lang="en-US" sz="1700" dirty="0"/>
              <a:t>If made in violation, court “shall” impose an appropriate sanction.</a:t>
            </a:r>
          </a:p>
          <a:p>
            <a:pPr marL="285750" lvl="1">
              <a:lnSpc>
                <a:spcPct val="90000"/>
              </a:lnSpc>
            </a:pPr>
            <a:r>
              <a:rPr lang="en-US" sz="1700" dirty="0"/>
              <a:t>WHAT INFORMATION YOU WANT/NEED FROM THE OPPOSING PARTY?</a:t>
            </a:r>
          </a:p>
          <a:p>
            <a:pPr marL="285750" lvl="1">
              <a:lnSpc>
                <a:spcPct val="90000"/>
              </a:lnSpc>
            </a:pPr>
            <a:r>
              <a:rPr lang="en-US" sz="1700" dirty="0"/>
              <a:t>CHECK THE LOCAL RULES!</a:t>
            </a:r>
          </a:p>
          <a:p>
            <a:pPr marL="285750" lvl="1">
              <a:lnSpc>
                <a:spcPct val="90000"/>
              </a:lnSpc>
            </a:pPr>
            <a:r>
              <a:rPr lang="en-US" sz="1700" dirty="0"/>
              <a:t>ASK to SUPPLEMENT – Enforcing Discovery</a:t>
            </a:r>
          </a:p>
          <a:p>
            <a:pPr indent="-228600">
              <a:lnSpc>
                <a:spcPct val="90000"/>
              </a:lnSpc>
              <a:buFont typeface="Arial" panose="020B0604020202020204" pitchFamily="34" charset="0"/>
              <a:buChar char="•"/>
            </a:pPr>
            <a:endParaRPr lang="en-US" sz="1700" dirty="0"/>
          </a:p>
        </p:txBody>
      </p:sp>
      <p:cxnSp>
        <p:nvCxnSpPr>
          <p:cNvPr id="27" name="Straight Connector 26">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26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erson wearing glasses and a bow tie holding up his finger&#10;&#10;Description automatically generated">
            <a:extLst>
              <a:ext uri="{FF2B5EF4-FFF2-40B4-BE49-F238E27FC236}">
                <a16:creationId xmlns:a16="http://schemas.microsoft.com/office/drawing/2014/main" id="{C7D07728-04CE-E516-8450-93389C26A821}"/>
              </a:ext>
            </a:extLst>
          </p:cNvPr>
          <p:cNvPicPr>
            <a:picLocks noGrp="1" noChangeAspect="1"/>
          </p:cNvPicPr>
          <p:nvPr>
            <p:ph sz="half" idx="15"/>
          </p:nvPr>
        </p:nvPicPr>
        <p:blipFill>
          <a:blip r:embed="rId3">
            <a:extLst>
              <a:ext uri="{28A0092B-C50C-407E-A947-70E740481C1C}">
                <a14:useLocalDpi xmlns:a14="http://schemas.microsoft.com/office/drawing/2010/main" val="0"/>
              </a:ext>
            </a:extLst>
          </a:blip>
          <a:srcRect l="707" r="23457" b="-1"/>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a:noFill/>
        </p:spPr>
      </p:pic>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dirty="0"/>
              <a:t>Answering Interrogatories</a:t>
            </a:r>
          </a:p>
        </p:txBody>
      </p:sp>
      <p:cxnSp>
        <p:nvCxnSpPr>
          <p:cNvPr id="29" name="Straight Connector 28">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CE640F-7F5A-BDB7-205D-765FA80B6796}"/>
              </a:ext>
            </a:extLst>
          </p:cNvPr>
          <p:cNvSpPr>
            <a:spLocks noGrp="1"/>
          </p:cNvSpPr>
          <p:nvPr>
            <p:ph sz="half" idx="14"/>
          </p:nvPr>
        </p:nvSpPr>
        <p:spPr>
          <a:xfrm>
            <a:off x="1104902" y="2206255"/>
            <a:ext cx="5487146" cy="4118345"/>
          </a:xfrm>
        </p:spPr>
        <p:txBody>
          <a:bodyPr vert="horz" lIns="91440" tIns="45720" rIns="91440" bIns="45720" rtlCol="0">
            <a:normAutofit/>
          </a:bodyPr>
          <a:lstStyle/>
          <a:p>
            <a:pPr marL="285750" indent="-228600">
              <a:buFont typeface="Arial" panose="020B0604020202020204" pitchFamily="34" charset="0"/>
              <a:buChar char="•"/>
            </a:pPr>
            <a:r>
              <a:rPr lang="en-US" dirty="0"/>
              <a:t>Got 30 days</a:t>
            </a:r>
          </a:p>
          <a:p>
            <a:pPr marL="285750" indent="-228600">
              <a:buFont typeface="Arial" panose="020B0604020202020204" pitchFamily="34" charset="0"/>
              <a:buChar char="•"/>
            </a:pPr>
            <a:r>
              <a:rPr lang="en-US" dirty="0"/>
              <a:t>Client Letter (Sample)</a:t>
            </a:r>
          </a:p>
          <a:p>
            <a:pPr marL="285750" indent="-228600">
              <a:buFont typeface="Arial" panose="020B0604020202020204" pitchFamily="34" charset="0"/>
              <a:buChar char="•"/>
            </a:pPr>
            <a:r>
              <a:rPr lang="en-US" dirty="0"/>
              <a:t>Client Answers. You Object. (Objection Sample)</a:t>
            </a:r>
          </a:p>
          <a:p>
            <a:pPr marL="285750" indent="-228600">
              <a:buFont typeface="Arial" panose="020B0604020202020204" pitchFamily="34" charset="0"/>
              <a:buChar char="•"/>
            </a:pPr>
            <a:r>
              <a:rPr lang="en-US" dirty="0"/>
              <a:t>Object before 30 days even without answering.</a:t>
            </a:r>
          </a:p>
          <a:p>
            <a:pPr indent="-228600">
              <a:buFont typeface="Arial" panose="020B0604020202020204" pitchFamily="34" charset="0"/>
              <a:buChar char="•"/>
            </a:pPr>
            <a:r>
              <a:rPr lang="en-US" dirty="0"/>
              <a:t>It is well established that a failure to object to discovery requests within the time required constitutes a waiver of any objection. </a:t>
            </a:r>
            <a:r>
              <a:rPr lang="en-US" i="1" dirty="0"/>
              <a:t>Davis v. </a:t>
            </a:r>
            <a:r>
              <a:rPr lang="en-US" i="1" dirty="0" err="1"/>
              <a:t>Fendler</a:t>
            </a:r>
            <a:r>
              <a:rPr lang="en-US" dirty="0"/>
              <a:t>, 650 F.2d 1154, 1160 (9th Cir.1981)</a:t>
            </a:r>
          </a:p>
          <a:p>
            <a:pPr indent="-228600">
              <a:buFont typeface="Arial" panose="020B0604020202020204" pitchFamily="34" charset="0"/>
              <a:buChar char="•"/>
            </a:pPr>
            <a:r>
              <a:rPr lang="en-US" i="1" dirty="0" err="1"/>
              <a:t>Richmark</a:t>
            </a:r>
            <a:r>
              <a:rPr lang="en-US" i="1" dirty="0"/>
              <a:t> Corp. v. Timber Falling Consultants</a:t>
            </a:r>
            <a:r>
              <a:rPr lang="en-US" dirty="0"/>
              <a:t>, 959 F.2d 1468, 1473 (9th Cir. 1992)</a:t>
            </a:r>
          </a:p>
        </p:txBody>
      </p:sp>
    </p:spTree>
    <p:extLst>
      <p:ext uri="{BB962C8B-B14F-4D97-AF65-F5344CB8AC3E}">
        <p14:creationId xmlns:p14="http://schemas.microsoft.com/office/powerpoint/2010/main" val="3094447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noFill/>
        </p:spPr>
        <p:txBody>
          <a:bodyPr/>
          <a:lstStyle/>
          <a:p>
            <a:r>
              <a:rPr lang="en-US" dirty="0"/>
              <a:t>Sample letter to client</a:t>
            </a:r>
          </a:p>
        </p:txBody>
      </p:sp>
      <p:sp>
        <p:nvSpPr>
          <p:cNvPr id="4" name="Content Placeholder 3">
            <a:extLst>
              <a:ext uri="{FF2B5EF4-FFF2-40B4-BE49-F238E27FC236}">
                <a16:creationId xmlns:a16="http://schemas.microsoft.com/office/drawing/2014/main" id="{83302BFD-960F-CBB3-E984-CDC12813A10C}"/>
              </a:ext>
            </a:extLst>
          </p:cNvPr>
          <p:cNvSpPr>
            <a:spLocks noGrp="1"/>
          </p:cNvSpPr>
          <p:nvPr>
            <p:ph sz="half" idx="15"/>
          </p:nvPr>
        </p:nvSpPr>
        <p:spPr>
          <a:noFill/>
        </p:spPr>
        <p:txBody>
          <a:bodyPr>
            <a:normAutofit/>
          </a:bodyPr>
          <a:lstStyle/>
          <a:p>
            <a:pPr marL="0" indent="0">
              <a:buNone/>
            </a:pPr>
            <a:endParaRPr lang="en-US" dirty="0"/>
          </a:p>
        </p:txBody>
      </p:sp>
      <p:sp>
        <p:nvSpPr>
          <p:cNvPr id="3" name="Content Placeholder 2">
            <a:extLst>
              <a:ext uri="{FF2B5EF4-FFF2-40B4-BE49-F238E27FC236}">
                <a16:creationId xmlns:a16="http://schemas.microsoft.com/office/drawing/2014/main" id="{FACE640F-7F5A-BDB7-205D-765FA80B6796}"/>
              </a:ext>
            </a:extLst>
          </p:cNvPr>
          <p:cNvSpPr>
            <a:spLocks noGrp="1"/>
          </p:cNvSpPr>
          <p:nvPr>
            <p:ph sz="half" idx="14"/>
          </p:nvPr>
        </p:nvSpPr>
        <p:spPr>
          <a:noFill/>
        </p:spPr>
        <p:txBody>
          <a:bodyPr>
            <a:normAutofit/>
          </a:bodyPr>
          <a:lstStyle/>
          <a:p>
            <a:endParaRPr lang="en-US" dirty="0"/>
          </a:p>
        </p:txBody>
      </p:sp>
      <p:pic>
        <p:nvPicPr>
          <p:cNvPr id="6" name="Picture 5">
            <a:extLst>
              <a:ext uri="{FF2B5EF4-FFF2-40B4-BE49-F238E27FC236}">
                <a16:creationId xmlns:a16="http://schemas.microsoft.com/office/drawing/2014/main" id="{F0BB7CA0-58E9-4398-F2E3-AC9BF8C4781F}"/>
              </a:ext>
            </a:extLst>
          </p:cNvPr>
          <p:cNvPicPr>
            <a:picLocks noChangeAspect="1"/>
          </p:cNvPicPr>
          <p:nvPr/>
        </p:nvPicPr>
        <p:blipFill>
          <a:blip r:embed="rId3"/>
          <a:stretch>
            <a:fillRect/>
          </a:stretch>
        </p:blipFill>
        <p:spPr>
          <a:xfrm>
            <a:off x="1380882" y="1760435"/>
            <a:ext cx="8791817" cy="4721252"/>
          </a:xfrm>
          <a:prstGeom prst="rect">
            <a:avLst/>
          </a:prstGeom>
        </p:spPr>
      </p:pic>
    </p:spTree>
    <p:extLst>
      <p:ext uri="{BB962C8B-B14F-4D97-AF65-F5344CB8AC3E}">
        <p14:creationId xmlns:p14="http://schemas.microsoft.com/office/powerpoint/2010/main" val="3314116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noFill/>
        </p:spPr>
        <p:txBody>
          <a:bodyPr>
            <a:noAutofit/>
          </a:bodyPr>
          <a:lstStyle/>
          <a:p>
            <a:r>
              <a:rPr lang="en-US" dirty="0"/>
              <a:t>AGENDA</a:t>
            </a: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noFill/>
        </p:spPr>
        <p:txBody>
          <a:bodyPr anchor="ctr">
            <a:normAutofit/>
          </a:bodyPr>
          <a:lstStyle/>
          <a:p>
            <a:r>
              <a:rPr lang="en-US" dirty="0"/>
              <a:t>Introduction: Me and My CR 26</a:t>
            </a:r>
          </a:p>
          <a:p>
            <a:r>
              <a:rPr lang="en-US" dirty="0"/>
              <a:t>Interrogatories: CR 33, First Salvo: ER 802(d)(2)</a:t>
            </a:r>
          </a:p>
          <a:p>
            <a:r>
              <a:rPr lang="en-US" dirty="0"/>
              <a:t>Requests for Production: CR 34, Give me Stuff</a:t>
            </a:r>
          </a:p>
          <a:p>
            <a:r>
              <a:rPr lang="en-US" dirty="0"/>
              <a:t>Requests for Admissions: CR 36, Give me Obvious</a:t>
            </a:r>
          </a:p>
          <a:p>
            <a:r>
              <a:rPr lang="en-US" dirty="0"/>
              <a:t>Deposition (briefly) – Sonja Hardenbrook</a:t>
            </a:r>
          </a:p>
          <a:p>
            <a:r>
              <a:rPr lang="en-US" dirty="0"/>
              <a:t>ER 904: Admit Authentication</a:t>
            </a:r>
          </a:p>
          <a:p>
            <a:r>
              <a:rPr lang="en-US" dirty="0"/>
              <a:t>Miscellaneous? CR 35? CR 27? CR 31?</a:t>
            </a:r>
          </a:p>
        </p:txBody>
      </p:sp>
      <p:pic>
        <p:nvPicPr>
          <p:cNvPr id="25" name="Picture Placeholder 6" descr="A city skyline">
            <a:extLst>
              <a:ext uri="{FF2B5EF4-FFF2-40B4-BE49-F238E27FC236}">
                <a16:creationId xmlns:a16="http://schemas.microsoft.com/office/drawing/2014/main" id="{086C9520-C924-5732-CC82-F0C4A533D4E2}"/>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8" r="38"/>
          <a:stretch/>
        </p:blipFill>
        <p:spPr/>
      </p:pic>
    </p:spTree>
    <p:extLst>
      <p:ext uri="{BB962C8B-B14F-4D97-AF65-F5344CB8AC3E}">
        <p14:creationId xmlns:p14="http://schemas.microsoft.com/office/powerpoint/2010/main" val="1038351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noFill/>
        </p:spPr>
        <p:txBody>
          <a:bodyPr/>
          <a:lstStyle/>
          <a:p>
            <a:r>
              <a:rPr lang="en-US" sz="2400" dirty="0"/>
              <a:t>Objections (serve them even if not ready to serve the actual responses within 30days)</a:t>
            </a:r>
          </a:p>
        </p:txBody>
      </p:sp>
      <p:sp>
        <p:nvSpPr>
          <p:cNvPr id="3" name="Content Placeholder 2">
            <a:extLst>
              <a:ext uri="{FF2B5EF4-FFF2-40B4-BE49-F238E27FC236}">
                <a16:creationId xmlns:a16="http://schemas.microsoft.com/office/drawing/2014/main" id="{FACE640F-7F5A-BDB7-205D-765FA80B6796}"/>
              </a:ext>
            </a:extLst>
          </p:cNvPr>
          <p:cNvSpPr>
            <a:spLocks noGrp="1"/>
          </p:cNvSpPr>
          <p:nvPr>
            <p:ph sz="half" idx="14"/>
          </p:nvPr>
        </p:nvSpPr>
        <p:spPr>
          <a:xfrm>
            <a:off x="1143001" y="2087315"/>
            <a:ext cx="9829800" cy="4067492"/>
          </a:xfrm>
          <a:noFill/>
        </p:spPr>
        <p:txBody>
          <a:bodyPr>
            <a:normAutofit/>
          </a:bodyPr>
          <a:lstStyle/>
          <a:p>
            <a:r>
              <a:rPr lang="en-US" dirty="0"/>
              <a:t>INTERROGATORY NO. 1: [Set out interrogatory]</a:t>
            </a:r>
          </a:p>
          <a:p>
            <a:r>
              <a:rPr lang="en-US" dirty="0"/>
              <a:t>ANSWER:</a:t>
            </a:r>
          </a:p>
          <a:p>
            <a:r>
              <a:rPr lang="en-US" dirty="0"/>
              <a:t>OBJECTION: [Set out objection]</a:t>
            </a:r>
          </a:p>
          <a:p>
            <a:r>
              <a:rPr lang="en-US" dirty="0"/>
              <a:t>INTERROGATORY NO. 2:</a:t>
            </a:r>
          </a:p>
          <a:p>
            <a:r>
              <a:rPr lang="en-US" dirty="0"/>
              <a:t>ANSWER:</a:t>
            </a:r>
          </a:p>
          <a:p>
            <a:r>
              <a:rPr lang="en-US" dirty="0"/>
              <a:t>OBJECTION: Objection is made to section (a) of interrogatory no. 2 because [set out grounds, e.g., it seeks information for a time period which is five years prior to the events at issue in the action and is not reasonably calculated to lead to the discovery of relevant or admissible information in the action.]</a:t>
            </a:r>
          </a:p>
          <a:p>
            <a:r>
              <a:rPr lang="en-US" dirty="0"/>
              <a:t>Without waiving the above objection, [responding party] answers the remaining sections of the interrogatory as follows: [set out answer to sections or parts of interrogatory to which no objection is being made.]</a:t>
            </a:r>
          </a:p>
        </p:txBody>
      </p:sp>
    </p:spTree>
    <p:extLst>
      <p:ext uri="{BB962C8B-B14F-4D97-AF65-F5344CB8AC3E}">
        <p14:creationId xmlns:p14="http://schemas.microsoft.com/office/powerpoint/2010/main" val="2869708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5146159" y="685800"/>
            <a:ext cx="6238688" cy="1382233"/>
          </a:xfrm>
        </p:spPr>
        <p:txBody>
          <a:bodyPr vert="horz" lIns="91440" tIns="45720" rIns="91440" bIns="45720" rtlCol="0" anchor="ctr">
            <a:normAutofit/>
          </a:bodyPr>
          <a:lstStyle/>
          <a:p>
            <a:r>
              <a:rPr lang="en-US" sz="4400"/>
              <a:t>Objections (be judicious)</a:t>
            </a:r>
          </a:p>
        </p:txBody>
      </p:sp>
      <p:pic>
        <p:nvPicPr>
          <p:cNvPr id="6" name="Content Placeholder 5" descr="A person pointing at something&#10;&#10;Description automatically generated">
            <a:extLst>
              <a:ext uri="{FF2B5EF4-FFF2-40B4-BE49-F238E27FC236}">
                <a16:creationId xmlns:a16="http://schemas.microsoft.com/office/drawing/2014/main" id="{649AAE51-845F-4008-47EC-B9F749998E5B}"/>
              </a:ext>
            </a:extLst>
          </p:cNvPr>
          <p:cNvPicPr>
            <a:picLocks noGrp="1" noChangeAspect="1"/>
          </p:cNvPicPr>
          <p:nvPr>
            <p:ph sz="half" idx="15"/>
          </p:nvPr>
        </p:nvPicPr>
        <p:blipFill>
          <a:blip r:embed="rId3">
            <a:extLst>
              <a:ext uri="{28A0092B-C50C-407E-A947-70E740481C1C}">
                <a14:useLocalDpi xmlns:a14="http://schemas.microsoft.com/office/drawing/2010/main" val="0"/>
              </a:ext>
            </a:extLst>
          </a:blip>
          <a:srcRect r="-1" b="7722"/>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a:noFill/>
        </p:spPr>
      </p:pic>
      <p:sp>
        <p:nvSpPr>
          <p:cNvPr id="3" name="Content Placeholder 2">
            <a:extLst>
              <a:ext uri="{FF2B5EF4-FFF2-40B4-BE49-F238E27FC236}">
                <a16:creationId xmlns:a16="http://schemas.microsoft.com/office/drawing/2014/main" id="{FACE640F-7F5A-BDB7-205D-765FA80B6796}"/>
              </a:ext>
            </a:extLst>
          </p:cNvPr>
          <p:cNvSpPr>
            <a:spLocks noGrp="1"/>
          </p:cNvSpPr>
          <p:nvPr>
            <p:ph sz="half" idx="14"/>
          </p:nvPr>
        </p:nvSpPr>
        <p:spPr>
          <a:xfrm>
            <a:off x="5146158" y="2301949"/>
            <a:ext cx="6238687" cy="4022650"/>
          </a:xfrm>
        </p:spPr>
        <p:txBody>
          <a:bodyPr vert="horz" lIns="91440" tIns="45720" rIns="91440" bIns="45720" rtlCol="0">
            <a:normAutofit/>
          </a:bodyPr>
          <a:lstStyle/>
          <a:p>
            <a:pPr indent="-228600">
              <a:buFont typeface="Arial" panose="020B0604020202020204" pitchFamily="34" charset="0"/>
              <a:buChar char="•"/>
            </a:pPr>
            <a:r>
              <a:rPr lang="en-US" dirty="0"/>
              <a:t>SAMPLE OBJECTIONS </a:t>
            </a:r>
          </a:p>
          <a:p>
            <a:pPr marL="285750" indent="-228600">
              <a:buFont typeface="Arial" panose="020B0604020202020204" pitchFamily="34" charset="0"/>
              <a:buChar char="•"/>
            </a:pPr>
            <a:r>
              <a:rPr lang="en-US" dirty="0"/>
              <a:t>My List of objections I’ve used, and added as time went.</a:t>
            </a:r>
          </a:p>
          <a:p>
            <a:pPr marL="285750" indent="-228600">
              <a:buFont typeface="Arial" panose="020B0604020202020204" pitchFamily="34" charset="0"/>
              <a:buChar char="•"/>
            </a:pPr>
            <a:r>
              <a:rPr lang="en-US" dirty="0"/>
              <a:t>No Warranties made. Possibly outdated. </a:t>
            </a:r>
          </a:p>
          <a:p>
            <a:pPr indent="-228600">
              <a:buFont typeface="Arial" panose="020B0604020202020204" pitchFamily="34" charset="0"/>
              <a:buChar char="•"/>
            </a:pPr>
            <a:r>
              <a:rPr lang="en-US" dirty="0">
                <a:hlinkClick r:id="rId4"/>
              </a:rPr>
              <a:t>14 Wash. </a:t>
            </a:r>
            <a:r>
              <a:rPr lang="en-US" dirty="0" err="1">
                <a:hlinkClick r:id="rId4"/>
              </a:rPr>
              <a:t>Prac</a:t>
            </a:r>
            <a:r>
              <a:rPr lang="en-US" dirty="0">
                <a:hlinkClick r:id="rId4"/>
              </a:rPr>
              <a:t>., Civil Procedures § 15:9 </a:t>
            </a:r>
            <a:endParaRPr lang="en-US" dirty="0"/>
          </a:p>
          <a:p>
            <a:pPr marL="285750" indent="-228600">
              <a:buFont typeface="Arial" panose="020B0604020202020204" pitchFamily="34" charset="0"/>
              <a:buChar char="•"/>
            </a:pPr>
            <a:r>
              <a:rPr lang="en-US" dirty="0"/>
              <a:t>Has a list of proper objections</a:t>
            </a:r>
          </a:p>
          <a:p>
            <a:pPr marL="285750" indent="-228600">
              <a:buFont typeface="Arial" panose="020B0604020202020204" pitchFamily="34" charset="0"/>
              <a:buChar char="•"/>
            </a:pPr>
            <a:r>
              <a:rPr lang="en-US" dirty="0"/>
              <a:t>Also included</a:t>
            </a:r>
          </a:p>
          <a:p>
            <a:pPr marL="285750" indent="-228600">
              <a:buFont typeface="Arial" panose="020B0604020202020204" pitchFamily="34" charset="0"/>
              <a:buChar char="•"/>
            </a:pPr>
            <a:r>
              <a:rPr lang="en-US" dirty="0"/>
              <a:t>§ 15:10 has list of improper objections. </a:t>
            </a:r>
          </a:p>
        </p:txBody>
      </p:sp>
      <p:cxnSp>
        <p:nvCxnSpPr>
          <p:cNvPr id="27" name="Straight Connector 26">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796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erson wearing glasses and a bow tie holding up his finger&#10;&#10;Description automatically generated">
            <a:extLst>
              <a:ext uri="{FF2B5EF4-FFF2-40B4-BE49-F238E27FC236}">
                <a16:creationId xmlns:a16="http://schemas.microsoft.com/office/drawing/2014/main" id="{C7D07728-04CE-E516-8450-93389C26A821}"/>
              </a:ext>
            </a:extLst>
          </p:cNvPr>
          <p:cNvPicPr>
            <a:picLocks noGrp="1" noChangeAspect="1"/>
          </p:cNvPicPr>
          <p:nvPr>
            <p:ph sz="half" idx="15"/>
          </p:nvPr>
        </p:nvPicPr>
        <p:blipFill>
          <a:blip r:embed="rId3">
            <a:extLst>
              <a:ext uri="{28A0092B-C50C-407E-A947-70E740481C1C}">
                <a14:useLocalDpi xmlns:a14="http://schemas.microsoft.com/office/drawing/2010/main" val="0"/>
              </a:ext>
            </a:extLst>
          </a:blip>
          <a:srcRect l="707" r="23457" b="-1"/>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a:noFill/>
        </p:spPr>
      </p:pic>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dirty="0"/>
              <a:t>Answering Interrogatories</a:t>
            </a:r>
          </a:p>
        </p:txBody>
      </p:sp>
      <p:cxnSp>
        <p:nvCxnSpPr>
          <p:cNvPr id="29" name="Straight Connector 28">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CE640F-7F5A-BDB7-205D-765FA80B6796}"/>
              </a:ext>
            </a:extLst>
          </p:cNvPr>
          <p:cNvSpPr>
            <a:spLocks noGrp="1"/>
          </p:cNvSpPr>
          <p:nvPr>
            <p:ph sz="half" idx="14"/>
          </p:nvPr>
        </p:nvSpPr>
        <p:spPr>
          <a:xfrm>
            <a:off x="1104902" y="2206255"/>
            <a:ext cx="5487146" cy="4118345"/>
          </a:xfrm>
        </p:spPr>
        <p:txBody>
          <a:bodyPr vert="horz" lIns="91440" tIns="45720" rIns="91440" bIns="45720" rtlCol="0">
            <a:normAutofit fontScale="92500"/>
          </a:bodyPr>
          <a:lstStyle/>
          <a:p>
            <a:pPr marL="285750" indent="-228600">
              <a:buFont typeface="Arial" panose="020B0604020202020204" pitchFamily="34" charset="0"/>
              <a:buChar char="•"/>
            </a:pPr>
            <a:r>
              <a:rPr lang="en-US" dirty="0"/>
              <a:t>Client’s  Chance to Tell his/her/their side of the story</a:t>
            </a:r>
          </a:p>
          <a:p>
            <a:pPr marL="742950" lvl="2"/>
            <a:r>
              <a:rPr lang="en-US" dirty="0"/>
              <a:t>Will it be reviewed by experts?</a:t>
            </a:r>
          </a:p>
          <a:p>
            <a:pPr marL="742950" lvl="2"/>
            <a:r>
              <a:rPr lang="en-US" dirty="0"/>
              <a:t>Will it be used against your client at depo? Sure, but it’s a trap that can be avoided.</a:t>
            </a:r>
          </a:p>
          <a:p>
            <a:pPr marL="285750" lvl="1"/>
            <a:r>
              <a:rPr lang="en-US" dirty="0"/>
              <a:t>NOT “ADMISSION” as in CR 36, but admission as in ER 801(d)(2).</a:t>
            </a:r>
          </a:p>
          <a:p>
            <a:pPr marL="285750" lvl="1"/>
            <a:r>
              <a:rPr lang="en-US" dirty="0"/>
              <a:t>CR 33(c): Option to Produce Business Records. </a:t>
            </a:r>
          </a:p>
          <a:p>
            <a:pPr marL="742950" lvl="2"/>
            <a:r>
              <a:rPr lang="en-US" dirty="0"/>
              <a:t>business records of the answering party</a:t>
            </a:r>
          </a:p>
          <a:p>
            <a:pPr marL="742950" lvl="2"/>
            <a:r>
              <a:rPr lang="en-US" dirty="0"/>
              <a:t>Burden of ascertaining the answer substantially the same.</a:t>
            </a:r>
          </a:p>
          <a:p>
            <a:pPr marL="742950" lvl="2"/>
            <a:r>
              <a:rPr lang="en-US" dirty="0"/>
              <a:t>Sufficiently specific</a:t>
            </a:r>
          </a:p>
          <a:p>
            <a:pPr marL="285750" lvl="1"/>
            <a:endParaRPr lang="en-US" dirty="0"/>
          </a:p>
        </p:txBody>
      </p:sp>
    </p:spTree>
    <p:extLst>
      <p:ext uri="{BB962C8B-B14F-4D97-AF65-F5344CB8AC3E}">
        <p14:creationId xmlns:p14="http://schemas.microsoft.com/office/powerpoint/2010/main" val="1423817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erson wearing glasses and a bow tie holding up his finger&#10;&#10;Description automatically generated">
            <a:extLst>
              <a:ext uri="{FF2B5EF4-FFF2-40B4-BE49-F238E27FC236}">
                <a16:creationId xmlns:a16="http://schemas.microsoft.com/office/drawing/2014/main" id="{C7D07728-04CE-E516-8450-93389C26A821}"/>
              </a:ext>
            </a:extLst>
          </p:cNvPr>
          <p:cNvPicPr>
            <a:picLocks noGrp="1" noChangeAspect="1"/>
          </p:cNvPicPr>
          <p:nvPr>
            <p:ph sz="half" idx="15"/>
          </p:nvPr>
        </p:nvPicPr>
        <p:blipFill>
          <a:blip r:embed="rId3">
            <a:extLst>
              <a:ext uri="{28A0092B-C50C-407E-A947-70E740481C1C}">
                <a14:useLocalDpi xmlns:a14="http://schemas.microsoft.com/office/drawing/2010/main" val="0"/>
              </a:ext>
            </a:extLst>
          </a:blip>
          <a:srcRect l="707" r="23457" b="-1"/>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a:noFill/>
        </p:spPr>
      </p:pic>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dirty="0"/>
              <a:t>Answering Interrogatories</a:t>
            </a:r>
          </a:p>
        </p:txBody>
      </p:sp>
      <p:cxnSp>
        <p:nvCxnSpPr>
          <p:cNvPr id="29" name="Straight Connector 28">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CE640F-7F5A-BDB7-205D-765FA80B6796}"/>
              </a:ext>
            </a:extLst>
          </p:cNvPr>
          <p:cNvSpPr>
            <a:spLocks noGrp="1"/>
          </p:cNvSpPr>
          <p:nvPr>
            <p:ph sz="half" idx="14"/>
          </p:nvPr>
        </p:nvSpPr>
        <p:spPr>
          <a:xfrm>
            <a:off x="1104902" y="2206255"/>
            <a:ext cx="5487146" cy="4118345"/>
          </a:xfrm>
        </p:spPr>
        <p:txBody>
          <a:bodyPr vert="horz" lIns="91440" tIns="45720" rIns="91440" bIns="45720" rtlCol="0">
            <a:normAutofit/>
          </a:bodyPr>
          <a:lstStyle/>
          <a:p>
            <a:pPr marL="285750" indent="-228600">
              <a:buFont typeface="Arial" panose="020B0604020202020204" pitchFamily="34" charset="0"/>
              <a:buChar char="•"/>
            </a:pPr>
            <a:r>
              <a:rPr lang="en-US" dirty="0"/>
              <a:t>Don’t be Afraid</a:t>
            </a:r>
          </a:p>
          <a:p>
            <a:pPr marL="285750" lvl="1"/>
            <a:r>
              <a:rPr lang="en-US" dirty="0"/>
              <a:t>Supplement</a:t>
            </a:r>
          </a:p>
          <a:p>
            <a:pPr marL="285750" lvl="1"/>
            <a:r>
              <a:rPr lang="en-US" dirty="0"/>
              <a:t>Amend</a:t>
            </a:r>
          </a:p>
          <a:p>
            <a:pPr marL="285750" lvl="1"/>
            <a:r>
              <a:rPr lang="en-US" dirty="0"/>
              <a:t>If your client doesn’t remember, the right answer is “I don’t remember” AFTER “</a:t>
            </a:r>
            <a:r>
              <a:rPr lang="en-US" b="1" dirty="0"/>
              <a:t>reasonable inquiry</a:t>
            </a:r>
            <a:r>
              <a:rPr lang="en-US" dirty="0"/>
              <a:t>.” </a:t>
            </a:r>
          </a:p>
          <a:p>
            <a:pPr marL="57150" lvl="1" indent="0">
              <a:buNone/>
            </a:pPr>
            <a:r>
              <a:rPr lang="en-US" dirty="0"/>
              <a:t>“The responses must be consistent with the letter, </a:t>
            </a:r>
            <a:r>
              <a:rPr lang="en-US" dirty="0">
                <a:solidFill>
                  <a:srgbClr val="00B0F0"/>
                </a:solidFill>
              </a:rPr>
              <a:t>spirit</a:t>
            </a:r>
            <a:r>
              <a:rPr lang="en-US" dirty="0"/>
              <a:t> and purpose of the rules.”</a:t>
            </a:r>
          </a:p>
          <a:p>
            <a:pPr marL="57150" lvl="1" indent="0">
              <a:buNone/>
            </a:pPr>
            <a:r>
              <a:rPr lang="en-US" b="1" i="1" dirty="0"/>
              <a:t>Washington State Physicians Ins. Exch. &amp; </a:t>
            </a:r>
            <a:r>
              <a:rPr lang="en-US" b="1" i="1" dirty="0" err="1"/>
              <a:t>Ass'n</a:t>
            </a:r>
            <a:r>
              <a:rPr lang="en-US" b="1" i="1" dirty="0"/>
              <a:t> v. </a:t>
            </a:r>
            <a:r>
              <a:rPr lang="en-US" b="1" i="1" dirty="0" err="1">
                <a:solidFill>
                  <a:srgbClr val="00B0F0"/>
                </a:solidFill>
              </a:rPr>
              <a:t>Fisons</a:t>
            </a:r>
            <a:r>
              <a:rPr lang="en-US" b="1" i="1" dirty="0"/>
              <a:t> Corp.</a:t>
            </a:r>
            <a:r>
              <a:rPr lang="en-US" dirty="0"/>
              <a:t>, 122 Wash. 2d 299, 344, 858 P.2d 1054, 1078 (1993)</a:t>
            </a:r>
          </a:p>
          <a:p>
            <a:pPr marL="57150" lvl="1" indent="0">
              <a:buNone/>
            </a:pPr>
            <a:r>
              <a:rPr lang="en-US" dirty="0"/>
              <a:t>	Important case- Enforcement of Discovery</a:t>
            </a:r>
          </a:p>
          <a:p>
            <a:pPr marL="285750" lvl="1"/>
            <a:endParaRPr lang="en-US" dirty="0"/>
          </a:p>
        </p:txBody>
      </p:sp>
    </p:spTree>
    <p:extLst>
      <p:ext uri="{BB962C8B-B14F-4D97-AF65-F5344CB8AC3E}">
        <p14:creationId xmlns:p14="http://schemas.microsoft.com/office/powerpoint/2010/main" val="873207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noFill/>
        </p:spPr>
        <p:txBody>
          <a:bodyPr/>
          <a:lstStyle/>
          <a:p>
            <a:r>
              <a:rPr lang="en-US" dirty="0"/>
              <a:t>Cr 34: RFP</a:t>
            </a:r>
          </a:p>
        </p:txBody>
      </p:sp>
      <p:pic>
        <p:nvPicPr>
          <p:cNvPr id="24" name="Picture Placeholder 7" descr="Looking up view of tall buildings">
            <a:extLst>
              <a:ext uri="{FF2B5EF4-FFF2-40B4-BE49-F238E27FC236}">
                <a16:creationId xmlns:a16="http://schemas.microsoft.com/office/drawing/2014/main" id="{A672B903-78EE-718A-C122-69D51207883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1" b="61"/>
          <a:stretch/>
        </p:blipFill>
        <p:spPr>
          <a:noFill/>
        </p:spPr>
      </p:pic>
      <p:sp>
        <p:nvSpPr>
          <p:cNvPr id="3" name="Content Placeholder 2">
            <a:extLst>
              <a:ext uri="{FF2B5EF4-FFF2-40B4-BE49-F238E27FC236}">
                <a16:creationId xmlns:a16="http://schemas.microsoft.com/office/drawing/2014/main" id="{A6A33159-D030-2F82-A142-F75940728319}"/>
              </a:ext>
            </a:extLst>
          </p:cNvPr>
          <p:cNvSpPr>
            <a:spLocks noGrp="1"/>
          </p:cNvSpPr>
          <p:nvPr>
            <p:ph sz="half" idx="2"/>
          </p:nvPr>
        </p:nvSpPr>
        <p:spPr>
          <a:noFill/>
        </p:spPr>
        <p:txBody>
          <a:bodyPr vert="horz" lIns="91440" tIns="45720" rIns="91440" bIns="45720" rtlCol="0" anchor="t">
            <a:normAutofit/>
          </a:bodyPr>
          <a:lstStyle/>
          <a:p>
            <a:r>
              <a:rPr lang="en-US" dirty="0"/>
              <a:t>DO YOU TAKE IT ON FAITH THAT THE OTHER SIDE GAVE YOU ALL THE RELEVANT DOCUMENTS?  If yes, skip.  If no, continue. </a:t>
            </a:r>
          </a:p>
          <a:p>
            <a:r>
              <a:rPr lang="en-US" dirty="0"/>
              <a:t>Truly Information Gathering Tool</a:t>
            </a:r>
          </a:p>
          <a:p>
            <a:r>
              <a:rPr lang="en-US" dirty="0"/>
              <a:t>Mechanics. This is NOT CR 45. </a:t>
            </a:r>
          </a:p>
          <a:p>
            <a:r>
              <a:rPr lang="en-US" dirty="0"/>
              <a:t>Responding: “Privilege Log”  It’s a thing.</a:t>
            </a:r>
          </a:p>
          <a:p>
            <a:endParaRPr lang="en-US" dirty="0"/>
          </a:p>
        </p:txBody>
      </p:sp>
    </p:spTree>
    <p:extLst>
      <p:ext uri="{BB962C8B-B14F-4D97-AF65-F5344CB8AC3E}">
        <p14:creationId xmlns:p14="http://schemas.microsoft.com/office/powerpoint/2010/main" val="858127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C829807-7791-462F-8C59-969B0EC71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AE8445-5678-CEAA-31E4-87CFB5893BE2}"/>
              </a:ext>
            </a:extLst>
          </p:cNvPr>
          <p:cNvSpPr>
            <a:spLocks noGrp="1"/>
          </p:cNvSpPr>
          <p:nvPr>
            <p:ph type="title"/>
          </p:nvPr>
        </p:nvSpPr>
        <p:spPr>
          <a:xfrm>
            <a:off x="5230906" y="533401"/>
            <a:ext cx="6427694" cy="1380744"/>
          </a:xfrm>
        </p:spPr>
        <p:txBody>
          <a:bodyPr vert="horz" lIns="91440" tIns="45720" rIns="91440" bIns="45720" rtlCol="0" anchor="ctr">
            <a:normAutofit/>
          </a:bodyPr>
          <a:lstStyle/>
          <a:p>
            <a:r>
              <a:rPr lang="en-US" sz="4100" dirty="0"/>
              <a:t>RFP</a:t>
            </a:r>
          </a:p>
        </p:txBody>
      </p:sp>
      <p:pic>
        <p:nvPicPr>
          <p:cNvPr id="7" name="Content Placeholder 6" descr="A stack of papers with a book clip&#10;&#10;Description automatically generated">
            <a:extLst>
              <a:ext uri="{FF2B5EF4-FFF2-40B4-BE49-F238E27FC236}">
                <a16:creationId xmlns:a16="http://schemas.microsoft.com/office/drawing/2014/main" id="{22A632A7-F4F5-F48E-9C3D-8125A7DED58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41416" r="38334" b="-1"/>
          <a:stretch/>
        </p:blipFill>
        <p:spPr>
          <a:xfrm>
            <a:off x="20" y="2"/>
            <a:ext cx="5049819" cy="6857998"/>
          </a:xfrm>
          <a:custGeom>
            <a:avLst/>
            <a:gdLst/>
            <a:ahLst/>
            <a:cxnLst/>
            <a:rect l="l" t="t" r="r" b="b"/>
            <a:pathLst>
              <a:path w="5049839" h="6857998">
                <a:moveTo>
                  <a:pt x="0" y="0"/>
                </a:moveTo>
                <a:lnTo>
                  <a:pt x="5049839" y="1331"/>
                </a:lnTo>
                <a:lnTo>
                  <a:pt x="3110749" y="6857998"/>
                </a:lnTo>
                <a:lnTo>
                  <a:pt x="0" y="6857998"/>
                </a:lnTo>
                <a:close/>
              </a:path>
            </a:pathLst>
          </a:custGeom>
        </p:spPr>
      </p:pic>
      <p:cxnSp>
        <p:nvCxnSpPr>
          <p:cNvPr id="30" name="Straight Connector 29">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845859" y="0"/>
            <a:ext cx="699247" cy="685734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2312DA-BDBD-40EE-84AB-53293C1CD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210" y="5788959"/>
            <a:ext cx="7396312" cy="106904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2F89AE81-2C96-3734-7BD0-9492D70E5146}"/>
              </a:ext>
            </a:extLst>
          </p:cNvPr>
          <p:cNvSpPr>
            <a:spLocks noGrp="1"/>
          </p:cNvSpPr>
          <p:nvPr>
            <p:ph sz="half" idx="14"/>
          </p:nvPr>
        </p:nvSpPr>
        <p:spPr>
          <a:xfrm>
            <a:off x="4953422" y="1792380"/>
            <a:ext cx="6427694" cy="4751295"/>
          </a:xfrm>
        </p:spPr>
        <p:txBody>
          <a:bodyPr vert="horz" lIns="91440" tIns="45720" rIns="91440" bIns="45720" rtlCol="0">
            <a:normAutofit/>
          </a:bodyPr>
          <a:lstStyle/>
          <a:p>
            <a:pPr marL="285750" indent="-228600">
              <a:buFont typeface="Arial" panose="020B0604020202020204" pitchFamily="34" charset="0"/>
              <a:buChar char="•"/>
            </a:pPr>
            <a:r>
              <a:rPr lang="en-US" dirty="0"/>
              <a:t>Do you trust your opposing counsel?</a:t>
            </a:r>
          </a:p>
          <a:p>
            <a:pPr marL="971550" lvl="1"/>
            <a:r>
              <a:rPr lang="en-US" dirty="0"/>
              <a:t>Of course you do.</a:t>
            </a:r>
          </a:p>
          <a:p>
            <a:pPr marL="971550" lvl="1"/>
            <a:r>
              <a:rPr lang="en-US" dirty="0"/>
              <a:t>But what if they “accidentally” left out some key piece of information?</a:t>
            </a:r>
          </a:p>
          <a:p>
            <a:pPr marL="971550" lvl="1"/>
            <a:r>
              <a:rPr lang="en-US" dirty="0"/>
              <a:t>If you DIDN’T ask for it, do you have a remedy?</a:t>
            </a:r>
          </a:p>
          <a:p>
            <a:pPr marL="571500" indent="-285750">
              <a:buFont typeface="Arial" panose="020B0604020202020204" pitchFamily="34" charset="0"/>
              <a:buChar char="•"/>
            </a:pPr>
            <a:r>
              <a:rPr lang="en-US" dirty="0"/>
              <a:t>Disclosure of Exhibits should not be the first time you see any documents or recordings</a:t>
            </a:r>
          </a:p>
          <a:p>
            <a:pPr marL="571500" indent="-285750">
              <a:buFont typeface="Arial" panose="020B0604020202020204" pitchFamily="34" charset="0"/>
              <a:buChar char="•"/>
            </a:pPr>
            <a:r>
              <a:rPr lang="en-US" dirty="0"/>
              <a:t>Is it </a:t>
            </a:r>
            <a:r>
              <a:rPr lang="en-US" dirty="0">
                <a:solidFill>
                  <a:srgbClr val="FF0000"/>
                </a:solidFill>
              </a:rPr>
              <a:t>malpractice </a:t>
            </a:r>
            <a:r>
              <a:rPr lang="en-US" dirty="0"/>
              <a:t>NOT to serve RFP in a civil case?</a:t>
            </a:r>
          </a:p>
          <a:p>
            <a:pPr marL="571500" indent="-285750">
              <a:buFont typeface="Arial" panose="020B0604020202020204" pitchFamily="34" charset="0"/>
              <a:buChar char="•"/>
            </a:pPr>
            <a:r>
              <a:rPr lang="en-US" dirty="0"/>
              <a:t>Why am I asking these questions?</a:t>
            </a:r>
          </a:p>
          <a:p>
            <a:pPr marL="57150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28499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C829807-7791-462F-8C59-969B0EC71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AE8445-5678-CEAA-31E4-87CFB5893BE2}"/>
              </a:ext>
            </a:extLst>
          </p:cNvPr>
          <p:cNvSpPr>
            <a:spLocks noGrp="1"/>
          </p:cNvSpPr>
          <p:nvPr>
            <p:ph type="title"/>
          </p:nvPr>
        </p:nvSpPr>
        <p:spPr>
          <a:xfrm>
            <a:off x="5230906" y="533401"/>
            <a:ext cx="6427694" cy="1380744"/>
          </a:xfrm>
        </p:spPr>
        <p:txBody>
          <a:bodyPr vert="horz" lIns="91440" tIns="45720" rIns="91440" bIns="45720" rtlCol="0" anchor="ctr">
            <a:normAutofit/>
          </a:bodyPr>
          <a:lstStyle/>
          <a:p>
            <a:r>
              <a:rPr lang="en-US" sz="4100" dirty="0"/>
              <a:t>RFP: Mechanics</a:t>
            </a:r>
          </a:p>
        </p:txBody>
      </p:sp>
      <p:pic>
        <p:nvPicPr>
          <p:cNvPr id="7" name="Content Placeholder 6" descr="A stack of papers with a book clip&#10;&#10;Description automatically generated">
            <a:extLst>
              <a:ext uri="{FF2B5EF4-FFF2-40B4-BE49-F238E27FC236}">
                <a16:creationId xmlns:a16="http://schemas.microsoft.com/office/drawing/2014/main" id="{22A632A7-F4F5-F48E-9C3D-8125A7DED58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41416" r="38334" b="-1"/>
          <a:stretch/>
        </p:blipFill>
        <p:spPr>
          <a:xfrm>
            <a:off x="20" y="2"/>
            <a:ext cx="5049819" cy="6857998"/>
          </a:xfrm>
          <a:custGeom>
            <a:avLst/>
            <a:gdLst/>
            <a:ahLst/>
            <a:cxnLst/>
            <a:rect l="l" t="t" r="r" b="b"/>
            <a:pathLst>
              <a:path w="5049839" h="6857998">
                <a:moveTo>
                  <a:pt x="0" y="0"/>
                </a:moveTo>
                <a:lnTo>
                  <a:pt x="5049839" y="1331"/>
                </a:lnTo>
                <a:lnTo>
                  <a:pt x="3110749" y="6857998"/>
                </a:lnTo>
                <a:lnTo>
                  <a:pt x="0" y="6857998"/>
                </a:lnTo>
                <a:close/>
              </a:path>
            </a:pathLst>
          </a:custGeom>
        </p:spPr>
      </p:pic>
      <p:cxnSp>
        <p:nvCxnSpPr>
          <p:cNvPr id="30" name="Straight Connector 29">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845859" y="0"/>
            <a:ext cx="699247" cy="685734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2312DA-BDBD-40EE-84AB-53293C1CD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210" y="5788959"/>
            <a:ext cx="7396312" cy="106904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2F89AE81-2C96-3734-7BD0-9492D70E5146}"/>
              </a:ext>
            </a:extLst>
          </p:cNvPr>
          <p:cNvSpPr>
            <a:spLocks noGrp="1"/>
          </p:cNvSpPr>
          <p:nvPr>
            <p:ph sz="half" idx="14"/>
          </p:nvPr>
        </p:nvSpPr>
        <p:spPr>
          <a:xfrm>
            <a:off x="4953422" y="1792380"/>
            <a:ext cx="6427694" cy="4751295"/>
          </a:xfrm>
        </p:spPr>
        <p:txBody>
          <a:bodyPr vert="horz" lIns="91440" tIns="45720" rIns="91440" bIns="45720" rtlCol="0">
            <a:normAutofit/>
          </a:bodyPr>
          <a:lstStyle/>
          <a:p>
            <a:pPr marL="285750" indent="-228600">
              <a:buFont typeface="Arial" panose="020B0604020202020204" pitchFamily="34" charset="0"/>
              <a:buChar char="•"/>
            </a:pPr>
            <a:r>
              <a:rPr lang="en-US" dirty="0"/>
              <a:t>You can combine with Interrogatories, but you don’t have to.</a:t>
            </a:r>
          </a:p>
          <a:p>
            <a:pPr marL="285750" indent="-228600">
              <a:buFont typeface="Arial" panose="020B0604020202020204" pitchFamily="34" charset="0"/>
              <a:buChar char="•"/>
            </a:pPr>
            <a:r>
              <a:rPr lang="en-US" dirty="0"/>
              <a:t>You don’t FILE the discovery requests.  Can serve anytime (before discovery cutoff)</a:t>
            </a:r>
          </a:p>
          <a:p>
            <a:pPr marL="285750" indent="-228600">
              <a:buFont typeface="Arial" panose="020B0604020202020204" pitchFamily="34" charset="0"/>
              <a:buChar char="•"/>
            </a:pPr>
            <a:r>
              <a:rPr lang="en-US" dirty="0"/>
              <a:t>Electronic Discovery: CR 34(b)(3)(F) – Does this matter to us?</a:t>
            </a:r>
          </a:p>
          <a:p>
            <a:pPr marL="285750" indent="-228600">
              <a:buFont typeface="Arial" panose="020B0604020202020204" pitchFamily="34" charset="0"/>
              <a:buChar char="•"/>
            </a:pPr>
            <a:r>
              <a:rPr lang="en-US" dirty="0"/>
              <a:t>CR 34(b)(c): This is only for a party to a litigation.  Non-parties must be served with a subpoena duces tecum under CR 45 – service of process</a:t>
            </a:r>
          </a:p>
          <a:p>
            <a:pPr marL="285750" indent="-228600">
              <a:buFont typeface="Arial" panose="020B0604020202020204" pitchFamily="34" charset="0"/>
              <a:buChar char="•"/>
            </a:pPr>
            <a:r>
              <a:rPr lang="en-US" dirty="0"/>
              <a:t>CHECK THE LOCAL RULES!</a:t>
            </a:r>
          </a:p>
          <a:p>
            <a:pPr marL="57150"/>
            <a:endParaRPr lang="en-US" dirty="0"/>
          </a:p>
          <a:p>
            <a:pPr marL="285750" indent="-228600">
              <a:buFont typeface="Arial" panose="020B0604020202020204" pitchFamily="34" charset="0"/>
              <a:buChar char="•"/>
            </a:pPr>
            <a:endParaRPr lang="en-US" dirty="0"/>
          </a:p>
          <a:p>
            <a:pPr marL="285750" indent="-228600">
              <a:buFont typeface="Arial" panose="020B0604020202020204" pitchFamily="34" charset="0"/>
              <a:buChar char="•"/>
            </a:pPr>
            <a:endParaRPr lang="en-US" dirty="0"/>
          </a:p>
          <a:p>
            <a:pPr marL="57150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86184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C829807-7791-462F-8C59-969B0EC71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AE8445-5678-CEAA-31E4-87CFB5893BE2}"/>
              </a:ext>
            </a:extLst>
          </p:cNvPr>
          <p:cNvSpPr>
            <a:spLocks noGrp="1"/>
          </p:cNvSpPr>
          <p:nvPr>
            <p:ph type="title"/>
          </p:nvPr>
        </p:nvSpPr>
        <p:spPr>
          <a:xfrm>
            <a:off x="5230906" y="533401"/>
            <a:ext cx="6427694" cy="1380744"/>
          </a:xfrm>
        </p:spPr>
        <p:txBody>
          <a:bodyPr vert="horz" lIns="91440" tIns="45720" rIns="91440" bIns="45720" rtlCol="0" anchor="ctr">
            <a:normAutofit/>
          </a:bodyPr>
          <a:lstStyle/>
          <a:p>
            <a:r>
              <a:rPr lang="en-US" sz="4100" dirty="0"/>
              <a:t>RFP: Examples</a:t>
            </a:r>
          </a:p>
        </p:txBody>
      </p:sp>
      <p:pic>
        <p:nvPicPr>
          <p:cNvPr id="7" name="Content Placeholder 6" descr="A stack of papers with a book clip&#10;&#10;Description automatically generated">
            <a:extLst>
              <a:ext uri="{FF2B5EF4-FFF2-40B4-BE49-F238E27FC236}">
                <a16:creationId xmlns:a16="http://schemas.microsoft.com/office/drawing/2014/main" id="{22A632A7-F4F5-F48E-9C3D-8125A7DED58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41416" r="38334" b="-1"/>
          <a:stretch/>
        </p:blipFill>
        <p:spPr>
          <a:xfrm>
            <a:off x="20" y="2"/>
            <a:ext cx="5049819" cy="6857998"/>
          </a:xfrm>
          <a:custGeom>
            <a:avLst/>
            <a:gdLst/>
            <a:ahLst/>
            <a:cxnLst/>
            <a:rect l="l" t="t" r="r" b="b"/>
            <a:pathLst>
              <a:path w="5049839" h="6857998">
                <a:moveTo>
                  <a:pt x="0" y="0"/>
                </a:moveTo>
                <a:lnTo>
                  <a:pt x="5049839" y="1331"/>
                </a:lnTo>
                <a:lnTo>
                  <a:pt x="3110749" y="6857998"/>
                </a:lnTo>
                <a:lnTo>
                  <a:pt x="0" y="6857998"/>
                </a:lnTo>
                <a:close/>
              </a:path>
            </a:pathLst>
          </a:custGeom>
        </p:spPr>
      </p:pic>
      <p:cxnSp>
        <p:nvCxnSpPr>
          <p:cNvPr id="30" name="Straight Connector 29">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845859" y="0"/>
            <a:ext cx="699247" cy="685734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2312DA-BDBD-40EE-84AB-53293C1CD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210" y="5788959"/>
            <a:ext cx="7396312" cy="106904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2F89AE81-2C96-3734-7BD0-9492D70E5146}"/>
              </a:ext>
            </a:extLst>
          </p:cNvPr>
          <p:cNvSpPr>
            <a:spLocks noGrp="1"/>
          </p:cNvSpPr>
          <p:nvPr>
            <p:ph sz="half" idx="14"/>
          </p:nvPr>
        </p:nvSpPr>
        <p:spPr>
          <a:xfrm>
            <a:off x="4953422" y="1792380"/>
            <a:ext cx="6427694" cy="4751295"/>
          </a:xfrm>
        </p:spPr>
        <p:txBody>
          <a:bodyPr vert="horz" lIns="91440" tIns="45720" rIns="91440" bIns="45720" rtlCol="0">
            <a:normAutofit/>
          </a:bodyPr>
          <a:lstStyle/>
          <a:p>
            <a:pPr marL="57150"/>
            <a:endParaRPr lang="en-US" dirty="0"/>
          </a:p>
          <a:p>
            <a:pPr marL="285750" indent="-228600">
              <a:buFont typeface="Arial" panose="020B0604020202020204" pitchFamily="34" charset="0"/>
              <a:buChar char="•"/>
            </a:pPr>
            <a:endParaRPr lang="en-US" dirty="0"/>
          </a:p>
          <a:p>
            <a:pPr marL="285750" indent="-228600">
              <a:buFont typeface="Arial" panose="020B0604020202020204" pitchFamily="34" charset="0"/>
              <a:buChar char="•"/>
            </a:pPr>
            <a:endParaRPr lang="en-US" dirty="0"/>
          </a:p>
          <a:p>
            <a:pPr marL="57150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083308D7-5C9A-4B28-8152-5DE948D1AB54}"/>
              </a:ext>
            </a:extLst>
          </p:cNvPr>
          <p:cNvPicPr>
            <a:picLocks noChangeAspect="1"/>
          </p:cNvPicPr>
          <p:nvPr/>
        </p:nvPicPr>
        <p:blipFill>
          <a:blip r:embed="rId3"/>
          <a:stretch>
            <a:fillRect/>
          </a:stretch>
        </p:blipFill>
        <p:spPr>
          <a:xfrm>
            <a:off x="636343" y="1860168"/>
            <a:ext cx="10306542" cy="2008902"/>
          </a:xfrm>
          <a:prstGeom prst="rect">
            <a:avLst/>
          </a:prstGeom>
        </p:spPr>
      </p:pic>
      <p:pic>
        <p:nvPicPr>
          <p:cNvPr id="6" name="Picture 5">
            <a:extLst>
              <a:ext uri="{FF2B5EF4-FFF2-40B4-BE49-F238E27FC236}">
                <a16:creationId xmlns:a16="http://schemas.microsoft.com/office/drawing/2014/main" id="{EA80C489-DECC-1714-23AD-67C2618035DC}"/>
              </a:ext>
            </a:extLst>
          </p:cNvPr>
          <p:cNvPicPr>
            <a:picLocks noChangeAspect="1"/>
          </p:cNvPicPr>
          <p:nvPr/>
        </p:nvPicPr>
        <p:blipFill>
          <a:blip r:embed="rId4"/>
          <a:stretch>
            <a:fillRect/>
          </a:stretch>
        </p:blipFill>
        <p:spPr>
          <a:xfrm>
            <a:off x="908913" y="2262024"/>
            <a:ext cx="10374173" cy="2333951"/>
          </a:xfrm>
          <a:prstGeom prst="rect">
            <a:avLst/>
          </a:prstGeom>
        </p:spPr>
      </p:pic>
      <p:pic>
        <p:nvPicPr>
          <p:cNvPr id="9" name="Picture 8">
            <a:extLst>
              <a:ext uri="{FF2B5EF4-FFF2-40B4-BE49-F238E27FC236}">
                <a16:creationId xmlns:a16="http://schemas.microsoft.com/office/drawing/2014/main" id="{DE486BA7-34C1-671C-69B3-3F9626258C08}"/>
              </a:ext>
            </a:extLst>
          </p:cNvPr>
          <p:cNvPicPr>
            <a:picLocks noChangeAspect="1"/>
          </p:cNvPicPr>
          <p:nvPr/>
        </p:nvPicPr>
        <p:blipFill>
          <a:blip r:embed="rId5"/>
          <a:stretch>
            <a:fillRect/>
          </a:stretch>
        </p:blipFill>
        <p:spPr>
          <a:xfrm>
            <a:off x="1249115" y="2660741"/>
            <a:ext cx="9587345" cy="2459207"/>
          </a:xfrm>
          <a:prstGeom prst="rect">
            <a:avLst/>
          </a:prstGeom>
        </p:spPr>
      </p:pic>
      <p:pic>
        <p:nvPicPr>
          <p:cNvPr id="13" name="Picture 12">
            <a:extLst>
              <a:ext uri="{FF2B5EF4-FFF2-40B4-BE49-F238E27FC236}">
                <a16:creationId xmlns:a16="http://schemas.microsoft.com/office/drawing/2014/main" id="{D4172523-3722-34F2-FC77-8CCE2B37DD55}"/>
              </a:ext>
            </a:extLst>
          </p:cNvPr>
          <p:cNvPicPr>
            <a:picLocks noChangeAspect="1"/>
          </p:cNvPicPr>
          <p:nvPr/>
        </p:nvPicPr>
        <p:blipFill>
          <a:blip r:embed="rId6"/>
          <a:stretch>
            <a:fillRect/>
          </a:stretch>
        </p:blipFill>
        <p:spPr>
          <a:xfrm>
            <a:off x="1506919" y="3070491"/>
            <a:ext cx="9546650" cy="2345275"/>
          </a:xfrm>
          <a:prstGeom prst="rect">
            <a:avLst/>
          </a:prstGeom>
        </p:spPr>
      </p:pic>
      <p:pic>
        <p:nvPicPr>
          <p:cNvPr id="17" name="Picture 16">
            <a:extLst>
              <a:ext uri="{FF2B5EF4-FFF2-40B4-BE49-F238E27FC236}">
                <a16:creationId xmlns:a16="http://schemas.microsoft.com/office/drawing/2014/main" id="{188A0FD0-6879-FF0C-3C33-6578FBE1C882}"/>
              </a:ext>
            </a:extLst>
          </p:cNvPr>
          <p:cNvPicPr>
            <a:picLocks noChangeAspect="1"/>
          </p:cNvPicPr>
          <p:nvPr/>
        </p:nvPicPr>
        <p:blipFill>
          <a:blip r:embed="rId7"/>
          <a:stretch>
            <a:fillRect/>
          </a:stretch>
        </p:blipFill>
        <p:spPr>
          <a:xfrm>
            <a:off x="1792284" y="3431757"/>
            <a:ext cx="9864436" cy="2170606"/>
          </a:xfrm>
          <a:prstGeom prst="rect">
            <a:avLst/>
          </a:prstGeom>
        </p:spPr>
      </p:pic>
    </p:spTree>
    <p:extLst>
      <p:ext uri="{BB962C8B-B14F-4D97-AF65-F5344CB8AC3E}">
        <p14:creationId xmlns:p14="http://schemas.microsoft.com/office/powerpoint/2010/main" val="142777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C829807-7791-462F-8C59-969B0EC71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AE8445-5678-CEAA-31E4-87CFB5893BE2}"/>
              </a:ext>
            </a:extLst>
          </p:cNvPr>
          <p:cNvSpPr>
            <a:spLocks noGrp="1"/>
          </p:cNvSpPr>
          <p:nvPr>
            <p:ph type="title"/>
          </p:nvPr>
        </p:nvSpPr>
        <p:spPr>
          <a:xfrm>
            <a:off x="5230906" y="533401"/>
            <a:ext cx="6427694" cy="1380744"/>
          </a:xfrm>
        </p:spPr>
        <p:txBody>
          <a:bodyPr vert="horz" lIns="91440" tIns="45720" rIns="91440" bIns="45720" rtlCol="0" anchor="ctr">
            <a:normAutofit/>
          </a:bodyPr>
          <a:lstStyle/>
          <a:p>
            <a:r>
              <a:rPr lang="en-US" sz="4100" dirty="0"/>
              <a:t>RFP: responding</a:t>
            </a:r>
          </a:p>
        </p:txBody>
      </p:sp>
      <p:pic>
        <p:nvPicPr>
          <p:cNvPr id="7" name="Content Placeholder 6" descr="A stack of papers with a book clip&#10;&#10;Description automatically generated">
            <a:extLst>
              <a:ext uri="{FF2B5EF4-FFF2-40B4-BE49-F238E27FC236}">
                <a16:creationId xmlns:a16="http://schemas.microsoft.com/office/drawing/2014/main" id="{22A632A7-F4F5-F48E-9C3D-8125A7DED58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41416" r="38334" b="-1"/>
          <a:stretch/>
        </p:blipFill>
        <p:spPr>
          <a:xfrm>
            <a:off x="20" y="2"/>
            <a:ext cx="5049819" cy="6857998"/>
          </a:xfrm>
          <a:custGeom>
            <a:avLst/>
            <a:gdLst/>
            <a:ahLst/>
            <a:cxnLst/>
            <a:rect l="l" t="t" r="r" b="b"/>
            <a:pathLst>
              <a:path w="5049839" h="6857998">
                <a:moveTo>
                  <a:pt x="0" y="0"/>
                </a:moveTo>
                <a:lnTo>
                  <a:pt x="5049839" y="1331"/>
                </a:lnTo>
                <a:lnTo>
                  <a:pt x="3110749" y="6857998"/>
                </a:lnTo>
                <a:lnTo>
                  <a:pt x="0" y="6857998"/>
                </a:lnTo>
                <a:close/>
              </a:path>
            </a:pathLst>
          </a:custGeom>
        </p:spPr>
      </p:pic>
      <p:cxnSp>
        <p:nvCxnSpPr>
          <p:cNvPr id="30" name="Straight Connector 29">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845859" y="0"/>
            <a:ext cx="699247" cy="685734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2312DA-BDBD-40EE-84AB-53293C1CD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210" y="5788959"/>
            <a:ext cx="7396312" cy="106904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2F89AE81-2C96-3734-7BD0-9492D70E5146}"/>
              </a:ext>
            </a:extLst>
          </p:cNvPr>
          <p:cNvSpPr>
            <a:spLocks noGrp="1"/>
          </p:cNvSpPr>
          <p:nvPr>
            <p:ph sz="half" idx="14"/>
          </p:nvPr>
        </p:nvSpPr>
        <p:spPr>
          <a:xfrm>
            <a:off x="4953422" y="1792380"/>
            <a:ext cx="6427694" cy="4751295"/>
          </a:xfrm>
        </p:spPr>
        <p:txBody>
          <a:bodyPr vert="horz" lIns="91440" tIns="45720" rIns="91440" bIns="45720" rtlCol="0">
            <a:normAutofit/>
          </a:bodyPr>
          <a:lstStyle/>
          <a:p>
            <a:pPr marL="285750" indent="-228600">
              <a:buFont typeface="Arial" panose="020B0604020202020204" pitchFamily="34" charset="0"/>
              <a:buChar char="•"/>
            </a:pPr>
            <a:r>
              <a:rPr lang="en-US" dirty="0"/>
              <a:t>You got 30 days</a:t>
            </a:r>
          </a:p>
          <a:p>
            <a:pPr marL="285750" indent="-228600">
              <a:buFont typeface="Arial" panose="020B0604020202020204" pitchFamily="34" charset="0"/>
              <a:buChar char="•"/>
            </a:pPr>
            <a:r>
              <a:rPr lang="en-US" dirty="0"/>
              <a:t>Things that are in possession, custody or control of your client </a:t>
            </a:r>
            <a:r>
              <a:rPr lang="en-US" b="1" dirty="0"/>
              <a:t>or you</a:t>
            </a:r>
            <a:r>
              <a:rPr lang="en-US" dirty="0"/>
              <a:t>.</a:t>
            </a:r>
          </a:p>
          <a:p>
            <a:pPr marL="971550" lvl="1"/>
            <a:r>
              <a:rPr lang="en-US" dirty="0"/>
              <a:t>“Don’t give it to me because that way we won’t have to produce it to the other side.” – Nope. </a:t>
            </a:r>
          </a:p>
          <a:p>
            <a:pPr marL="971550" lvl="1"/>
            <a:r>
              <a:rPr lang="en-US" dirty="0"/>
              <a:t>“Give it to me because it will then be a protected work product.” – Nope. </a:t>
            </a:r>
            <a:r>
              <a:rPr lang="en-US" i="1" dirty="0"/>
              <a:t>In re Det. of Williams</a:t>
            </a:r>
            <a:r>
              <a:rPr lang="en-US" dirty="0"/>
              <a:t>, 147 Wash. 2d 476, 494, 55 P.3d 597, 606 (2002).</a:t>
            </a:r>
          </a:p>
          <a:p>
            <a:pPr marL="571500" indent="-285750">
              <a:buFont typeface="Arial" panose="020B0604020202020204" pitchFamily="34" charset="0"/>
              <a:buChar char="•"/>
            </a:pPr>
            <a:r>
              <a:rPr lang="en-US" dirty="0"/>
              <a:t>Response must produce OR state a specific objection.</a:t>
            </a:r>
          </a:p>
          <a:p>
            <a:pPr marL="571500" indent="-285750">
              <a:buFont typeface="Arial" panose="020B0604020202020204" pitchFamily="34" charset="0"/>
              <a:buChar char="•"/>
            </a:pPr>
            <a:r>
              <a:rPr lang="en-US" dirty="0"/>
              <a:t>CR 34(b)(3)(C): An objection to part of a request must specify the part and permit inspection of the rest. (“Privilege Log”)</a:t>
            </a:r>
          </a:p>
          <a:p>
            <a:pPr marL="571500" indent="-285750">
              <a:buFont typeface="Arial" panose="020B0604020202020204" pitchFamily="34" charset="0"/>
              <a:buChar char="•"/>
            </a:pPr>
            <a:r>
              <a:rPr lang="en-US" dirty="0"/>
              <a:t>CR 34(b)(3)(E) – Failure to respond – CR 37 Motion Enforcement</a:t>
            </a:r>
          </a:p>
          <a:p>
            <a:pPr marL="57150"/>
            <a:endParaRPr lang="en-US" dirty="0"/>
          </a:p>
          <a:p>
            <a:pPr marL="285750" indent="-228600">
              <a:buFont typeface="Arial" panose="020B0604020202020204" pitchFamily="34" charset="0"/>
              <a:buChar char="•"/>
            </a:pPr>
            <a:endParaRPr lang="en-US" dirty="0"/>
          </a:p>
          <a:p>
            <a:pPr marL="285750" indent="-228600">
              <a:buFont typeface="Arial" panose="020B0604020202020204" pitchFamily="34" charset="0"/>
              <a:buChar char="•"/>
            </a:pPr>
            <a:endParaRPr lang="en-US" dirty="0"/>
          </a:p>
          <a:p>
            <a:pPr marL="57150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27877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noFill/>
        </p:spPr>
        <p:txBody>
          <a:bodyPr/>
          <a:lstStyle/>
          <a:p>
            <a:r>
              <a:rPr lang="en-US" dirty="0"/>
              <a:t>Cr 36: RFA</a:t>
            </a:r>
          </a:p>
        </p:txBody>
      </p:sp>
      <p:pic>
        <p:nvPicPr>
          <p:cNvPr id="24" name="Picture Placeholder 7" descr="Looking up view of tall buildings">
            <a:extLst>
              <a:ext uri="{FF2B5EF4-FFF2-40B4-BE49-F238E27FC236}">
                <a16:creationId xmlns:a16="http://schemas.microsoft.com/office/drawing/2014/main" id="{A672B903-78EE-718A-C122-69D51207883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1" b="61"/>
          <a:stretch/>
        </p:blipFill>
        <p:spPr>
          <a:noFill/>
        </p:spPr>
      </p:pic>
      <p:sp>
        <p:nvSpPr>
          <p:cNvPr id="3" name="Content Placeholder 2">
            <a:extLst>
              <a:ext uri="{FF2B5EF4-FFF2-40B4-BE49-F238E27FC236}">
                <a16:creationId xmlns:a16="http://schemas.microsoft.com/office/drawing/2014/main" id="{A6A33159-D030-2F82-A142-F75940728319}"/>
              </a:ext>
            </a:extLst>
          </p:cNvPr>
          <p:cNvSpPr>
            <a:spLocks noGrp="1"/>
          </p:cNvSpPr>
          <p:nvPr>
            <p:ph sz="half" idx="2"/>
          </p:nvPr>
        </p:nvSpPr>
        <p:spPr>
          <a:noFill/>
        </p:spPr>
        <p:txBody>
          <a:bodyPr vert="horz" lIns="91440" tIns="45720" rIns="91440" bIns="45720" rtlCol="0" anchor="t">
            <a:normAutofit/>
          </a:bodyPr>
          <a:lstStyle/>
          <a:p>
            <a:r>
              <a:rPr lang="en-US" dirty="0"/>
              <a:t>What do we use it for?</a:t>
            </a:r>
          </a:p>
          <a:p>
            <a:r>
              <a:rPr lang="en-US" dirty="0"/>
              <a:t>Mechanics</a:t>
            </a:r>
          </a:p>
          <a:p>
            <a:pPr lvl="1"/>
            <a:r>
              <a:rPr lang="en-US" dirty="0"/>
              <a:t>SAMPLE Pleading included</a:t>
            </a:r>
          </a:p>
          <a:p>
            <a:r>
              <a:rPr lang="en-US" dirty="0"/>
              <a:t>Responding</a:t>
            </a:r>
          </a:p>
          <a:p>
            <a:pPr lvl="1"/>
            <a:r>
              <a:rPr lang="en-US" dirty="0"/>
              <a:t>Consequences of admitting, failing to deny, denying</a:t>
            </a:r>
          </a:p>
          <a:p>
            <a:endParaRPr lang="en-US" dirty="0"/>
          </a:p>
        </p:txBody>
      </p:sp>
    </p:spTree>
    <p:extLst>
      <p:ext uri="{BB962C8B-B14F-4D97-AF65-F5344CB8AC3E}">
        <p14:creationId xmlns:p14="http://schemas.microsoft.com/office/powerpoint/2010/main" val="59585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noFill/>
        </p:spPr>
        <p:txBody>
          <a:bodyPr anchor="b"/>
          <a:lstStyle/>
          <a:p>
            <a:r>
              <a:rPr lang="en-US" dirty="0"/>
              <a:t>Introduction</a:t>
            </a:r>
            <a:br>
              <a:rPr lang="en-US" dirty="0"/>
            </a:br>
            <a:r>
              <a:rPr lang="en-US" sz="1400" dirty="0"/>
              <a:t>ken Chang</a:t>
            </a:r>
            <a:br>
              <a:rPr lang="en-US" sz="1400" dirty="0"/>
            </a:br>
            <a:r>
              <a:rPr lang="en-US" sz="1400" cap="none" dirty="0">
                <a:latin typeface="Times New Roman" panose="02020603050405020304" pitchFamily="18" charset="0"/>
                <a:cs typeface="Times New Roman" panose="02020603050405020304" pitchFamily="18" charset="0"/>
                <a:hlinkClick r:id="rId3"/>
              </a:rPr>
              <a:t>www.hjmc-law.com</a:t>
            </a:r>
            <a:br>
              <a:rPr lang="en-US" sz="1400" cap="none" dirty="0">
                <a:latin typeface="Times New Roman" panose="02020603050405020304" pitchFamily="18" charset="0"/>
                <a:cs typeface="Times New Roman" panose="02020603050405020304" pitchFamily="18" charset="0"/>
              </a:rPr>
            </a:br>
            <a:r>
              <a:rPr lang="en-US" sz="1400" cap="none" dirty="0">
                <a:latin typeface="Times New Roman" panose="02020603050405020304" pitchFamily="18" charset="0"/>
                <a:cs typeface="Times New Roman" panose="02020603050405020304" pitchFamily="18" charset="0"/>
              </a:rPr>
              <a:t>kchang@hjmc-law.com</a:t>
            </a:r>
          </a:p>
        </p:txBody>
      </p:sp>
      <p:pic>
        <p:nvPicPr>
          <p:cNvPr id="17" name="Picture Placeholder 16" descr="A city with tall buildings">
            <a:extLst>
              <a:ext uri="{FF2B5EF4-FFF2-40B4-BE49-F238E27FC236}">
                <a16:creationId xmlns:a16="http://schemas.microsoft.com/office/drawing/2014/main" id="{4D6EE8D1-247A-B95F-BD1A-A2D76964CF34}"/>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3" r="13"/>
          <a:stretch/>
        </p:blipFill>
        <p:spPr/>
      </p:pic>
      <p:pic>
        <p:nvPicPr>
          <p:cNvPr id="6" name="Picture 5" descr="A black and orange cartoon of a bear with a stick and a shark&#10;&#10;Description automatically generated with medium confidence">
            <a:extLst>
              <a:ext uri="{FF2B5EF4-FFF2-40B4-BE49-F238E27FC236}">
                <a16:creationId xmlns:a16="http://schemas.microsoft.com/office/drawing/2014/main" id="{37FDF8D2-89AD-AB42-18EB-218B03CC5E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 y="4766434"/>
            <a:ext cx="3771392" cy="2121408"/>
          </a:xfrm>
          <a:prstGeom prst="rect">
            <a:avLst/>
          </a:prstGeom>
        </p:spPr>
      </p:pic>
      <p:pic>
        <p:nvPicPr>
          <p:cNvPr id="8" name="Picture 7" descr="A black and orange cartoon of a bear with a stick and a shark&#10;&#10;Description automatically generated with medium confidence">
            <a:extLst>
              <a:ext uri="{FF2B5EF4-FFF2-40B4-BE49-F238E27FC236}">
                <a16:creationId xmlns:a16="http://schemas.microsoft.com/office/drawing/2014/main" id="{928F6E56-8BEC-D514-B3BE-989D7E9E1B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9552" y="4766433"/>
            <a:ext cx="3771393" cy="2121409"/>
          </a:xfrm>
          <a:prstGeom prst="rect">
            <a:avLst/>
          </a:prstGeom>
        </p:spPr>
      </p:pic>
      <p:pic>
        <p:nvPicPr>
          <p:cNvPr id="4" name="Picture 3" descr="A person running in front of a ambulance&#10;&#10;Description automatically generated">
            <a:extLst>
              <a:ext uri="{FF2B5EF4-FFF2-40B4-BE49-F238E27FC236}">
                <a16:creationId xmlns:a16="http://schemas.microsoft.com/office/drawing/2014/main" id="{AEBC6FCD-B128-5AF1-4323-8F64FFDC8A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7619" y="4781167"/>
            <a:ext cx="3191933" cy="2106676"/>
          </a:xfrm>
          <a:prstGeom prst="rect">
            <a:avLst/>
          </a:prstGeom>
        </p:spPr>
      </p:pic>
      <p:pic>
        <p:nvPicPr>
          <p:cNvPr id="12" name="Picture 11" descr="A person in a suit and tie sitting at a desk with a computer&#10;&#10;Description automatically generated">
            <a:extLst>
              <a:ext uri="{FF2B5EF4-FFF2-40B4-BE49-F238E27FC236}">
                <a16:creationId xmlns:a16="http://schemas.microsoft.com/office/drawing/2014/main" id="{F1C3AD8B-8FA4-B83B-1273-9C038F44A5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30945" y="4766433"/>
            <a:ext cx="1568675" cy="2091567"/>
          </a:xfrm>
          <a:prstGeom prst="rect">
            <a:avLst/>
          </a:prstGeom>
        </p:spPr>
      </p:pic>
    </p:spTree>
    <p:extLst>
      <p:ext uri="{BB962C8B-B14F-4D97-AF65-F5344CB8AC3E}">
        <p14:creationId xmlns:p14="http://schemas.microsoft.com/office/powerpoint/2010/main" val="821088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3A5C0D41-D52B-46B3-B4C8-15AA54A53CF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1393" r="11393"/>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22C4686E-A9FA-E299-B200-1A0C322C423F}"/>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a:t>RFA: CR 36 Issue Preclusion</a:t>
            </a:r>
          </a:p>
        </p:txBody>
      </p:sp>
      <p:cxnSp>
        <p:nvCxnSpPr>
          <p:cNvPr id="27" name="Straight Connector 26">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EA84BACC-CE30-8C07-07FC-331E4199FE8A}"/>
              </a:ext>
            </a:extLst>
          </p:cNvPr>
          <p:cNvSpPr>
            <a:spLocks noGrp="1"/>
          </p:cNvSpPr>
          <p:nvPr>
            <p:ph type="body" sz="half" idx="2"/>
          </p:nvPr>
        </p:nvSpPr>
        <p:spPr>
          <a:xfrm>
            <a:off x="1104902" y="2206255"/>
            <a:ext cx="5487146" cy="4118345"/>
          </a:xfrm>
        </p:spPr>
        <p:txBody>
          <a:bodyPr vert="horz" lIns="91440" tIns="45720" rIns="91440" bIns="45720" rtlCol="0">
            <a:noAutofit/>
          </a:bodyPr>
          <a:lstStyle/>
          <a:p>
            <a:r>
              <a:rPr lang="en-US" sz="1800" dirty="0"/>
              <a:t>The purpose of requests for admission is to eliminate from controversy factual matters that will not be disputed at trial. </a:t>
            </a:r>
            <a:r>
              <a:rPr lang="en-US" sz="1800" i="1" dirty="0"/>
              <a:t>Santos v. Dean</a:t>
            </a:r>
            <a:r>
              <a:rPr lang="en-US" sz="1800" dirty="0"/>
              <a:t>, 96 </a:t>
            </a:r>
            <a:r>
              <a:rPr lang="en-US" sz="1800" dirty="0" err="1"/>
              <a:t>Wash.App</a:t>
            </a:r>
            <a:r>
              <a:rPr lang="en-US" sz="1800" dirty="0"/>
              <a:t>. 849, 861, 982 P.2d 632 (1999); </a:t>
            </a:r>
            <a:r>
              <a:rPr lang="en-US" sz="1800" i="1" dirty="0"/>
              <a:t>Brust v. Newton</a:t>
            </a:r>
            <a:r>
              <a:rPr lang="en-US" sz="1800" dirty="0"/>
              <a:t>, 70 </a:t>
            </a:r>
            <a:r>
              <a:rPr lang="en-US" sz="1800" dirty="0" err="1"/>
              <a:t>Wash.App</a:t>
            </a:r>
            <a:r>
              <a:rPr lang="en-US" sz="1800" dirty="0"/>
              <a:t>. 286, 295, 852 P.2d 1092 (1993). A party is not required to concede either factual matters central to the lawsuit or legal conclusions. </a:t>
            </a:r>
            <a:r>
              <a:rPr lang="en-US" sz="1800" i="1" dirty="0"/>
              <a:t>Puget Sound </a:t>
            </a:r>
            <a:r>
              <a:rPr lang="en-US" sz="1800" i="1" dirty="0" err="1"/>
              <a:t>Nat'l</a:t>
            </a:r>
            <a:r>
              <a:rPr lang="en-US" sz="1800" i="1" dirty="0"/>
              <a:t> Bank v. St. Paul Fire &amp; Marine Ins. Co.</a:t>
            </a:r>
            <a:r>
              <a:rPr lang="en-US" sz="1800" dirty="0"/>
              <a:t>, 32 </a:t>
            </a:r>
            <a:r>
              <a:rPr lang="en-US" sz="1800" dirty="0" err="1"/>
              <a:t>Wash.App</a:t>
            </a:r>
            <a:r>
              <a:rPr lang="en-US" sz="1800" dirty="0"/>
              <a:t>. 32, 49, 645 P.2d 1122 (1982); </a:t>
            </a:r>
            <a:r>
              <a:rPr lang="en-US" sz="1800" i="1" dirty="0"/>
              <a:t>see also Reid Sand &amp; Gravel, Inc. v. Bellevue Props</a:t>
            </a:r>
            <a:r>
              <a:rPr lang="en-US" sz="1800" dirty="0"/>
              <a:t>., 7 </a:t>
            </a:r>
            <a:r>
              <a:rPr lang="en-US" sz="1800" dirty="0" err="1"/>
              <a:t>Wash.App</a:t>
            </a:r>
            <a:r>
              <a:rPr lang="en-US" sz="1800" dirty="0"/>
              <a:t>. 701, 704, 502 P.2d 480 (1972) (“It is not a proper use of CR 36 to request an adversary to admit, in effect, the truth of the assertion that he should lose the lawsuit.”).</a:t>
            </a:r>
          </a:p>
          <a:p>
            <a:pPr indent="-228600">
              <a:buFont typeface="Arial" panose="020B0604020202020204" pitchFamily="34" charset="0"/>
              <a:buChar char="•"/>
            </a:pPr>
            <a:endParaRPr lang="en-US" sz="1800" dirty="0"/>
          </a:p>
          <a:p>
            <a:r>
              <a:rPr lang="en-US" sz="1800" i="1" dirty="0">
                <a:solidFill>
                  <a:srgbClr val="00B0F0"/>
                </a:solidFill>
              </a:rPr>
              <a:t>Thompson v. King Feed &amp; Nutrition Serv., Inc.</a:t>
            </a:r>
            <a:r>
              <a:rPr lang="en-US" sz="1800" dirty="0">
                <a:solidFill>
                  <a:srgbClr val="00B0F0"/>
                </a:solidFill>
              </a:rPr>
              <a:t>, 153 Wash. 2d 447, 460–61, 105 P.3d 378, 384 (2005)</a:t>
            </a:r>
          </a:p>
        </p:txBody>
      </p:sp>
    </p:spTree>
    <p:extLst>
      <p:ext uri="{BB962C8B-B14F-4D97-AF65-F5344CB8AC3E}">
        <p14:creationId xmlns:p14="http://schemas.microsoft.com/office/powerpoint/2010/main" val="4065056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8B53315C-FF4D-E452-2EBA-B18F11FAC00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1393" r="11393"/>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0918FEF8-55B6-6EE2-3FC9-13C9AAE48276}"/>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dirty="0"/>
              <a:t>CR 36: Examples</a:t>
            </a:r>
          </a:p>
        </p:txBody>
      </p:sp>
      <p:cxnSp>
        <p:nvCxnSpPr>
          <p:cNvPr id="27" name="Straight Connector 26">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0683843-A131-6F0E-B27D-205F12CE6E9E}"/>
              </a:ext>
            </a:extLst>
          </p:cNvPr>
          <p:cNvSpPr>
            <a:spLocks noGrp="1"/>
          </p:cNvSpPr>
          <p:nvPr>
            <p:ph type="body" sz="half" idx="2"/>
          </p:nvPr>
        </p:nvSpPr>
        <p:spPr>
          <a:xfrm>
            <a:off x="1104902" y="2206255"/>
            <a:ext cx="5487146" cy="4118345"/>
          </a:xfrm>
        </p:spPr>
        <p:txBody>
          <a:bodyPr vert="horz" lIns="91440" tIns="45720" rIns="91440" bIns="45720" rtlCol="0">
            <a:normAutofit/>
          </a:bodyPr>
          <a:lstStyle/>
          <a:p>
            <a:pPr marL="342900" indent="-228600">
              <a:buFont typeface="Arial" panose="020B0604020202020204" pitchFamily="34" charset="0"/>
              <a:buChar char="•"/>
            </a:pPr>
            <a:endParaRPr lang="en-US" dirty="0"/>
          </a:p>
          <a:p>
            <a:pPr marL="342900" indent="-22860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98B7E4AF-FD8A-B104-DF0C-82D7DA3B71FB}"/>
              </a:ext>
            </a:extLst>
          </p:cNvPr>
          <p:cNvPicPr>
            <a:picLocks noChangeAspect="1"/>
          </p:cNvPicPr>
          <p:nvPr/>
        </p:nvPicPr>
        <p:blipFill>
          <a:blip r:embed="rId3"/>
          <a:stretch>
            <a:fillRect/>
          </a:stretch>
        </p:blipFill>
        <p:spPr>
          <a:xfrm>
            <a:off x="571499" y="2060944"/>
            <a:ext cx="10762727" cy="2665219"/>
          </a:xfrm>
          <a:prstGeom prst="rect">
            <a:avLst/>
          </a:prstGeom>
        </p:spPr>
      </p:pic>
      <p:pic>
        <p:nvPicPr>
          <p:cNvPr id="10" name="Picture 9">
            <a:extLst>
              <a:ext uri="{FF2B5EF4-FFF2-40B4-BE49-F238E27FC236}">
                <a16:creationId xmlns:a16="http://schemas.microsoft.com/office/drawing/2014/main" id="{A865D133-C57F-2135-3F84-0F1FCF509A04}"/>
              </a:ext>
            </a:extLst>
          </p:cNvPr>
          <p:cNvPicPr>
            <a:picLocks noChangeAspect="1"/>
          </p:cNvPicPr>
          <p:nvPr/>
        </p:nvPicPr>
        <p:blipFill>
          <a:blip r:embed="rId4"/>
          <a:stretch>
            <a:fillRect/>
          </a:stretch>
        </p:blipFill>
        <p:spPr>
          <a:xfrm>
            <a:off x="1226938" y="2555163"/>
            <a:ext cx="10604900" cy="2908172"/>
          </a:xfrm>
          <a:prstGeom prst="rect">
            <a:avLst/>
          </a:prstGeom>
        </p:spPr>
      </p:pic>
      <p:pic>
        <p:nvPicPr>
          <p:cNvPr id="14" name="Picture 13">
            <a:extLst>
              <a:ext uri="{FF2B5EF4-FFF2-40B4-BE49-F238E27FC236}">
                <a16:creationId xmlns:a16="http://schemas.microsoft.com/office/drawing/2014/main" id="{85F3C789-CBD7-04A1-D671-6001303D4CCB}"/>
              </a:ext>
            </a:extLst>
          </p:cNvPr>
          <p:cNvPicPr>
            <a:picLocks noChangeAspect="1"/>
          </p:cNvPicPr>
          <p:nvPr/>
        </p:nvPicPr>
        <p:blipFill>
          <a:blip r:embed="rId5"/>
          <a:stretch>
            <a:fillRect/>
          </a:stretch>
        </p:blipFill>
        <p:spPr>
          <a:xfrm>
            <a:off x="2042050" y="2933368"/>
            <a:ext cx="9839224" cy="2700116"/>
          </a:xfrm>
          <a:prstGeom prst="rect">
            <a:avLst/>
          </a:prstGeom>
        </p:spPr>
      </p:pic>
    </p:spTree>
    <p:extLst>
      <p:ext uri="{BB962C8B-B14F-4D97-AF65-F5344CB8AC3E}">
        <p14:creationId xmlns:p14="http://schemas.microsoft.com/office/powerpoint/2010/main" val="69498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8B53315C-FF4D-E452-2EBA-B18F11FAC00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1393" r="11393"/>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0918FEF8-55B6-6EE2-3FC9-13C9AAE48276}"/>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dirty="0"/>
              <a:t>CR 36: Mechanics</a:t>
            </a:r>
          </a:p>
        </p:txBody>
      </p:sp>
      <p:cxnSp>
        <p:nvCxnSpPr>
          <p:cNvPr id="27" name="Straight Connector 26">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0683843-A131-6F0E-B27D-205F12CE6E9E}"/>
              </a:ext>
            </a:extLst>
          </p:cNvPr>
          <p:cNvSpPr>
            <a:spLocks noGrp="1"/>
          </p:cNvSpPr>
          <p:nvPr>
            <p:ph type="body" sz="half" idx="2"/>
          </p:nvPr>
        </p:nvSpPr>
        <p:spPr>
          <a:xfrm>
            <a:off x="1104902" y="2206255"/>
            <a:ext cx="5487146" cy="4118345"/>
          </a:xfrm>
        </p:spPr>
        <p:txBody>
          <a:bodyPr vert="horz" lIns="91440" tIns="45720" rIns="91440" bIns="45720" rtlCol="0">
            <a:normAutofit fontScale="77500" lnSpcReduction="20000"/>
          </a:bodyPr>
          <a:lstStyle/>
          <a:p>
            <a:pPr marL="342900" indent="-228600">
              <a:buFont typeface="Arial" panose="020B0604020202020204" pitchFamily="34" charset="0"/>
              <a:buChar char="•"/>
            </a:pPr>
            <a:r>
              <a:rPr lang="en-US" sz="2400" dirty="0"/>
              <a:t>Cannot be combined with any other documents (like ROG or RFP)</a:t>
            </a:r>
          </a:p>
          <a:p>
            <a:pPr marL="800100" lvl="1" indent="-228600">
              <a:buFont typeface="Arial" panose="020B0604020202020204" pitchFamily="34" charset="0"/>
              <a:buChar char="•"/>
            </a:pPr>
            <a:r>
              <a:rPr lang="en-US" sz="2000" dirty="0"/>
              <a:t>Very drastic consequence if ignored</a:t>
            </a:r>
          </a:p>
          <a:p>
            <a:pPr marL="342900" indent="-228600">
              <a:buFont typeface="Arial" panose="020B0604020202020204" pitchFamily="34" charset="0"/>
              <a:buChar char="•"/>
            </a:pPr>
            <a:r>
              <a:rPr lang="en-US" sz="2200" dirty="0"/>
              <a:t>You got 30 days unless court says otherwise</a:t>
            </a:r>
          </a:p>
          <a:p>
            <a:pPr marL="342900" indent="-228600">
              <a:buFont typeface="Arial" panose="020B0604020202020204" pitchFamily="34" charset="0"/>
              <a:buChar char="•"/>
            </a:pPr>
            <a:r>
              <a:rPr lang="en-US" sz="2200" dirty="0"/>
              <a:t>Objection – must state the reason for objection</a:t>
            </a:r>
          </a:p>
          <a:p>
            <a:pPr marL="342900" indent="-228600">
              <a:buFont typeface="Arial" panose="020B0604020202020204" pitchFamily="34" charset="0"/>
              <a:buChar char="•"/>
            </a:pPr>
            <a:r>
              <a:rPr lang="en-US" sz="2200" dirty="0"/>
              <a:t>Denial – shall “fairly meet the substance” of the requested admission. Good faith for partial specific admission and denial.</a:t>
            </a:r>
          </a:p>
          <a:p>
            <a:pPr marL="342900" indent="-228600">
              <a:buFont typeface="Arial" panose="020B0604020202020204" pitchFamily="34" charset="0"/>
              <a:buChar char="•"/>
            </a:pPr>
            <a:r>
              <a:rPr lang="en-US" sz="2200" dirty="0"/>
              <a:t>Denial for lack of information or knowledge but must say that they made “reasonable inquiry and the information know or readily obtainable by the answering party is insufficient” to admit or deny. </a:t>
            </a:r>
          </a:p>
          <a:p>
            <a:pPr marL="342900" indent="-228600">
              <a:buFont typeface="Arial" panose="020B0604020202020204" pitchFamily="34" charset="0"/>
              <a:buChar char="•"/>
            </a:pPr>
            <a:r>
              <a:rPr lang="en-US" sz="2200" dirty="0"/>
              <a:t>“Presents a genuine issue for trial or a central fact in dispute in dispute” – cannot object on that grounds alone. </a:t>
            </a:r>
            <a:r>
              <a:rPr lang="en-US" sz="2300" i="1" dirty="0">
                <a:solidFill>
                  <a:srgbClr val="00B0F0"/>
                </a:solidFill>
              </a:rPr>
              <a:t>Thompson v. King Feed &amp; Nutrition Serv., Inc.</a:t>
            </a:r>
            <a:r>
              <a:rPr lang="en-US" sz="2300" dirty="0">
                <a:solidFill>
                  <a:srgbClr val="00B0F0"/>
                </a:solidFill>
              </a:rPr>
              <a:t>, 153 Wash. 2d 447, 460–61, 105 P.3d 378, 384 (2005)</a:t>
            </a:r>
          </a:p>
          <a:p>
            <a:pPr marL="342900" indent="-228600">
              <a:buFont typeface="Arial" panose="020B0604020202020204" pitchFamily="34" charset="0"/>
              <a:buChar char="•"/>
            </a:pPr>
            <a:endParaRPr lang="en-US" dirty="0"/>
          </a:p>
          <a:p>
            <a:pPr marL="342900" indent="-228600">
              <a:buFont typeface="Arial" panose="020B0604020202020204" pitchFamily="34" charset="0"/>
              <a:buChar char="•"/>
            </a:pPr>
            <a:endParaRPr lang="en-US" dirty="0"/>
          </a:p>
        </p:txBody>
      </p:sp>
    </p:spTree>
    <p:extLst>
      <p:ext uri="{BB962C8B-B14F-4D97-AF65-F5344CB8AC3E}">
        <p14:creationId xmlns:p14="http://schemas.microsoft.com/office/powerpoint/2010/main" val="2303099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8B53315C-FF4D-E452-2EBA-B18F11FAC00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1393" r="11393"/>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0918FEF8-55B6-6EE2-3FC9-13C9AAE48276}"/>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dirty="0"/>
              <a:t>CR 36: </a:t>
            </a:r>
            <a:r>
              <a:rPr lang="en-US" sz="4000" dirty="0"/>
              <a:t>Consequences</a:t>
            </a:r>
          </a:p>
        </p:txBody>
      </p:sp>
      <p:cxnSp>
        <p:nvCxnSpPr>
          <p:cNvPr id="27" name="Straight Connector 26">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0683843-A131-6F0E-B27D-205F12CE6E9E}"/>
              </a:ext>
            </a:extLst>
          </p:cNvPr>
          <p:cNvSpPr>
            <a:spLocks noGrp="1"/>
          </p:cNvSpPr>
          <p:nvPr>
            <p:ph type="body" sz="half" idx="2"/>
          </p:nvPr>
        </p:nvSpPr>
        <p:spPr>
          <a:xfrm>
            <a:off x="1104902" y="2206255"/>
            <a:ext cx="5487146" cy="4118345"/>
          </a:xfrm>
        </p:spPr>
        <p:txBody>
          <a:bodyPr vert="horz" lIns="91440" tIns="45720" rIns="91440" bIns="45720" rtlCol="0">
            <a:normAutofit/>
          </a:bodyPr>
          <a:lstStyle/>
          <a:p>
            <a:pPr marL="342900" indent="-228600">
              <a:buFont typeface="Arial" panose="020B0604020202020204" pitchFamily="34" charset="0"/>
              <a:buChar char="•"/>
            </a:pPr>
            <a:r>
              <a:rPr lang="en-US" sz="2400" dirty="0"/>
              <a:t>Admission: Conclusively Established</a:t>
            </a:r>
          </a:p>
          <a:p>
            <a:pPr marL="800100" lvl="1" indent="-228600">
              <a:buFont typeface="Arial" panose="020B0604020202020204" pitchFamily="34" charset="0"/>
              <a:buChar char="•"/>
            </a:pPr>
            <a:r>
              <a:rPr lang="en-US" sz="2000" dirty="0"/>
              <a:t>You can ask the court for leave to amend but this is considered as an amendment of initial pleadings. </a:t>
            </a:r>
          </a:p>
          <a:p>
            <a:pPr marL="800100" lvl="1" indent="-228600">
              <a:buFont typeface="Arial" panose="020B0604020202020204" pitchFamily="34" charset="0"/>
              <a:buChar char="•"/>
            </a:pPr>
            <a:r>
              <a:rPr lang="en-US" sz="2000" dirty="0"/>
              <a:t>If presentation of the MERITS of action will be subserved,</a:t>
            </a:r>
          </a:p>
          <a:p>
            <a:pPr marL="800100" lvl="1" indent="-228600">
              <a:buFont typeface="Arial" panose="020B0604020202020204" pitchFamily="34" charset="0"/>
              <a:buChar char="•"/>
            </a:pPr>
            <a:r>
              <a:rPr lang="en-US" sz="2000" dirty="0"/>
              <a:t>And the requesting party fails to show prejudice that goes to MERITS of the case.</a:t>
            </a:r>
          </a:p>
          <a:p>
            <a:pPr marL="342900" indent="-228600">
              <a:buFont typeface="Arial" panose="020B0604020202020204" pitchFamily="34" charset="0"/>
              <a:buChar char="•"/>
            </a:pPr>
            <a:endParaRPr lang="en-US" dirty="0"/>
          </a:p>
          <a:p>
            <a:pPr marL="342900" indent="-228600">
              <a:buFont typeface="Arial" panose="020B0604020202020204" pitchFamily="34" charset="0"/>
              <a:buChar char="•"/>
            </a:pPr>
            <a:endParaRPr lang="en-US" dirty="0"/>
          </a:p>
        </p:txBody>
      </p:sp>
    </p:spTree>
    <p:extLst>
      <p:ext uri="{BB962C8B-B14F-4D97-AF65-F5344CB8AC3E}">
        <p14:creationId xmlns:p14="http://schemas.microsoft.com/office/powerpoint/2010/main" val="2346845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8B53315C-FF4D-E452-2EBA-B18F11FAC00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1393" r="11393"/>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0918FEF8-55B6-6EE2-3FC9-13C9AAE48276}"/>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dirty="0"/>
              <a:t>CR 36: </a:t>
            </a:r>
            <a:r>
              <a:rPr lang="en-US" sz="4000" dirty="0"/>
              <a:t>Consequences</a:t>
            </a:r>
          </a:p>
        </p:txBody>
      </p:sp>
      <p:cxnSp>
        <p:nvCxnSpPr>
          <p:cNvPr id="27" name="Straight Connector 26">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0683843-A131-6F0E-B27D-205F12CE6E9E}"/>
              </a:ext>
            </a:extLst>
          </p:cNvPr>
          <p:cNvSpPr>
            <a:spLocks noGrp="1"/>
          </p:cNvSpPr>
          <p:nvPr>
            <p:ph type="body" sz="half" idx="2"/>
          </p:nvPr>
        </p:nvSpPr>
        <p:spPr>
          <a:xfrm>
            <a:off x="1104902" y="2206255"/>
            <a:ext cx="5487146" cy="4118345"/>
          </a:xfrm>
        </p:spPr>
        <p:txBody>
          <a:bodyPr vert="horz" lIns="91440" tIns="45720" rIns="91440" bIns="45720" rtlCol="0">
            <a:normAutofit/>
          </a:bodyPr>
          <a:lstStyle/>
          <a:p>
            <a:pPr marL="342900" indent="-228600">
              <a:buFont typeface="Arial" panose="020B0604020202020204" pitchFamily="34" charset="0"/>
              <a:buChar char="•"/>
            </a:pPr>
            <a:r>
              <a:rPr lang="en-US" sz="4400" dirty="0"/>
              <a:t>FAILUED TO DENY on time = ADMISSION</a:t>
            </a:r>
          </a:p>
          <a:p>
            <a:pPr marL="342900" indent="-228600">
              <a:buFont typeface="Arial" panose="020B0604020202020204" pitchFamily="34" charset="0"/>
              <a:buChar char="•"/>
            </a:pPr>
            <a:r>
              <a:rPr lang="en-US" sz="4400" dirty="0"/>
              <a:t>If doubt, DENY</a:t>
            </a:r>
          </a:p>
          <a:p>
            <a:pPr marL="342900" indent="-228600">
              <a:buFont typeface="Arial" panose="020B0604020202020204" pitchFamily="34" charset="0"/>
              <a:buChar char="•"/>
            </a:pPr>
            <a:endParaRPr lang="en-US" dirty="0"/>
          </a:p>
          <a:p>
            <a:pPr marL="342900" indent="-228600">
              <a:buFont typeface="Arial" panose="020B0604020202020204" pitchFamily="34" charset="0"/>
              <a:buChar char="•"/>
            </a:pPr>
            <a:endParaRPr lang="en-US" dirty="0"/>
          </a:p>
        </p:txBody>
      </p:sp>
    </p:spTree>
    <p:extLst>
      <p:ext uri="{BB962C8B-B14F-4D97-AF65-F5344CB8AC3E}">
        <p14:creationId xmlns:p14="http://schemas.microsoft.com/office/powerpoint/2010/main" val="345508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8B53315C-FF4D-E452-2EBA-B18F11FAC00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1393" r="11393"/>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0918FEF8-55B6-6EE2-3FC9-13C9AAE48276}"/>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dirty="0"/>
              <a:t>CR 36: </a:t>
            </a:r>
            <a:r>
              <a:rPr lang="en-US" sz="4000" dirty="0"/>
              <a:t>Consequences</a:t>
            </a:r>
          </a:p>
        </p:txBody>
      </p:sp>
      <p:cxnSp>
        <p:nvCxnSpPr>
          <p:cNvPr id="27" name="Straight Connector 26">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0683843-A131-6F0E-B27D-205F12CE6E9E}"/>
              </a:ext>
            </a:extLst>
          </p:cNvPr>
          <p:cNvSpPr>
            <a:spLocks noGrp="1"/>
          </p:cNvSpPr>
          <p:nvPr>
            <p:ph type="body" sz="half" idx="2"/>
          </p:nvPr>
        </p:nvSpPr>
        <p:spPr>
          <a:xfrm>
            <a:off x="1104902" y="2206255"/>
            <a:ext cx="5487146" cy="4118345"/>
          </a:xfrm>
        </p:spPr>
        <p:txBody>
          <a:bodyPr vert="horz" lIns="91440" tIns="45720" rIns="91440" bIns="45720" rtlCol="0">
            <a:normAutofit/>
          </a:bodyPr>
          <a:lstStyle/>
          <a:p>
            <a:pPr marL="342900" indent="-228600">
              <a:buFont typeface="Arial" panose="020B0604020202020204" pitchFamily="34" charset="0"/>
              <a:buChar char="•"/>
            </a:pPr>
            <a:r>
              <a:rPr lang="en-US" sz="2400" dirty="0"/>
              <a:t>Denial/Objection: </a:t>
            </a:r>
          </a:p>
          <a:p>
            <a:pPr marL="800100" lvl="1" indent="-228600">
              <a:buFont typeface="Arial" panose="020B0604020202020204" pitchFamily="34" charset="0"/>
              <a:buChar char="•"/>
            </a:pPr>
            <a:r>
              <a:rPr lang="en-US" sz="1600" dirty="0"/>
              <a:t>Shall Fairly meet the substance – don’t play word games</a:t>
            </a:r>
          </a:p>
          <a:p>
            <a:pPr marL="800100" lvl="1" indent="-228600">
              <a:buFont typeface="Arial" panose="020B0604020202020204" pitchFamily="34" charset="0"/>
              <a:buChar char="•"/>
            </a:pPr>
            <a:r>
              <a:rPr lang="en-US" sz="1600" dirty="0"/>
              <a:t>Specifically deny parts that needs to be denied BUT admit the parts that needs to be admitted – don’t play word games</a:t>
            </a:r>
          </a:p>
          <a:p>
            <a:pPr marL="800100" lvl="1" indent="-228600">
              <a:buFont typeface="Arial" panose="020B0604020202020204" pitchFamily="34" charset="0"/>
              <a:buChar char="•"/>
            </a:pPr>
            <a:r>
              <a:rPr lang="en-US" sz="1600" dirty="0"/>
              <a:t>Make a reasonable inquiry and Readily Available Information – No Willful ignorance. </a:t>
            </a:r>
          </a:p>
          <a:p>
            <a:pPr marL="800100" lvl="1" indent="-228600">
              <a:buFont typeface="Arial" panose="020B0604020202020204" pitchFamily="34" charset="0"/>
              <a:buChar char="•"/>
            </a:pPr>
            <a:r>
              <a:rPr lang="en-US" sz="1600" dirty="0"/>
              <a:t>Party’s Denial – CR 37(c) </a:t>
            </a:r>
          </a:p>
          <a:p>
            <a:pPr marL="342900" indent="-228600">
              <a:buFont typeface="Arial" panose="020B0604020202020204" pitchFamily="34" charset="0"/>
              <a:buChar char="•"/>
            </a:pPr>
            <a:r>
              <a:rPr lang="en-US" sz="2400" dirty="0"/>
              <a:t>ENFORCEMENT</a:t>
            </a:r>
          </a:p>
          <a:p>
            <a:pPr marL="800100" lvl="1" indent="-228600">
              <a:buFont typeface="Arial" panose="020B0604020202020204" pitchFamily="34" charset="0"/>
              <a:buChar char="•"/>
            </a:pPr>
            <a:r>
              <a:rPr lang="en-US" sz="1600" dirty="0"/>
              <a:t>CR 37(c)</a:t>
            </a:r>
          </a:p>
          <a:p>
            <a:pPr marL="800100" lvl="1" indent="-228600">
              <a:buFont typeface="Arial" panose="020B0604020202020204" pitchFamily="34" charset="0"/>
              <a:buChar char="•"/>
            </a:pPr>
            <a:r>
              <a:rPr lang="en-US" sz="1600" dirty="0"/>
              <a:t>CR 36(a) Motion to Determine Sufficiency of Answer or Objection</a:t>
            </a:r>
          </a:p>
          <a:p>
            <a:pPr marL="800100" lvl="1" indent="-228600">
              <a:buFont typeface="Arial" panose="020B0604020202020204" pitchFamily="34" charset="0"/>
              <a:buChar char="•"/>
            </a:pPr>
            <a:r>
              <a:rPr lang="en-US" sz="1600" dirty="0"/>
              <a:t>CR 37(a)(4)</a:t>
            </a:r>
          </a:p>
          <a:p>
            <a:pPr marL="342900" indent="-228600">
              <a:buFont typeface="Arial" panose="020B0604020202020204" pitchFamily="34" charset="0"/>
              <a:buChar char="•"/>
            </a:pPr>
            <a:endParaRPr lang="en-US" dirty="0"/>
          </a:p>
        </p:txBody>
      </p:sp>
    </p:spTree>
    <p:extLst>
      <p:ext uri="{BB962C8B-B14F-4D97-AF65-F5344CB8AC3E}">
        <p14:creationId xmlns:p14="http://schemas.microsoft.com/office/powerpoint/2010/main" val="3786506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8B2BAECB-35E2-4DD9-8B8C-22D215DD0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8B53315C-FF4D-E452-2EBA-B18F11FAC00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1393" r="11393"/>
          <a:stretch/>
        </p:blipFill>
        <p:spPr>
          <a:xfrm>
            <a:off x="6938682" y="10"/>
            <a:ext cx="5253320" cy="6857990"/>
          </a:xfrm>
          <a:custGeom>
            <a:avLst/>
            <a:gdLst/>
            <a:ahLst/>
            <a:cxnLst/>
            <a:rect l="l" t="t" r="r" b="b"/>
            <a:pathLst>
              <a:path w="5253320" h="6858000">
                <a:moveTo>
                  <a:pt x="722088" y="0"/>
                </a:moveTo>
                <a:lnTo>
                  <a:pt x="5253320" y="0"/>
                </a:lnTo>
                <a:lnTo>
                  <a:pt x="5253320" y="6858000"/>
                </a:lnTo>
                <a:lnTo>
                  <a:pt x="0" y="6858000"/>
                </a:lnTo>
                <a:close/>
              </a:path>
            </a:pathLst>
          </a:custGeom>
        </p:spPr>
      </p:pic>
      <p:sp>
        <p:nvSpPr>
          <p:cNvPr id="2" name="Title 1">
            <a:extLst>
              <a:ext uri="{FF2B5EF4-FFF2-40B4-BE49-F238E27FC236}">
                <a16:creationId xmlns:a16="http://schemas.microsoft.com/office/drawing/2014/main" id="{0918FEF8-55B6-6EE2-3FC9-13C9AAE48276}"/>
              </a:ext>
            </a:extLst>
          </p:cNvPr>
          <p:cNvSpPr>
            <a:spLocks noGrp="1"/>
          </p:cNvSpPr>
          <p:nvPr>
            <p:ph type="title"/>
          </p:nvPr>
        </p:nvSpPr>
        <p:spPr>
          <a:xfrm>
            <a:off x="1104901" y="467834"/>
            <a:ext cx="6132605" cy="1738422"/>
          </a:xfrm>
        </p:spPr>
        <p:txBody>
          <a:bodyPr vert="horz" lIns="91440" tIns="45720" rIns="91440" bIns="45720" rtlCol="0" anchor="ctr">
            <a:normAutofit/>
          </a:bodyPr>
          <a:lstStyle/>
          <a:p>
            <a:r>
              <a:rPr lang="en-US" sz="4400" dirty="0"/>
              <a:t>CR 36: </a:t>
            </a:r>
            <a:r>
              <a:rPr lang="en-US" sz="4000" dirty="0"/>
              <a:t>Enforcement</a:t>
            </a:r>
          </a:p>
        </p:txBody>
      </p:sp>
      <p:cxnSp>
        <p:nvCxnSpPr>
          <p:cNvPr id="27" name="Straight Connector 26">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528235" y="0"/>
            <a:ext cx="6663765" cy="9920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0683843-A131-6F0E-B27D-205F12CE6E9E}"/>
              </a:ext>
            </a:extLst>
          </p:cNvPr>
          <p:cNvSpPr>
            <a:spLocks noGrp="1"/>
          </p:cNvSpPr>
          <p:nvPr>
            <p:ph type="body" sz="half" idx="2"/>
          </p:nvPr>
        </p:nvSpPr>
        <p:spPr>
          <a:xfrm>
            <a:off x="1104902" y="2206255"/>
            <a:ext cx="6132604" cy="4118345"/>
          </a:xfrm>
        </p:spPr>
        <p:txBody>
          <a:bodyPr vert="horz" lIns="91440" tIns="45720" rIns="91440" bIns="45720" rtlCol="0">
            <a:normAutofit/>
          </a:bodyPr>
          <a:lstStyle/>
          <a:p>
            <a:pPr marL="342900" indent="-228600">
              <a:buFont typeface="Arial" panose="020B0604020202020204" pitchFamily="34" charset="0"/>
              <a:buChar char="•"/>
            </a:pPr>
            <a:r>
              <a:rPr lang="en-US" sz="2000" dirty="0"/>
              <a:t>CR 37(c)</a:t>
            </a:r>
          </a:p>
          <a:p>
            <a:pPr marL="800100" lvl="1" indent="-228600">
              <a:buFont typeface="Arial" panose="020B0604020202020204" pitchFamily="34" charset="0"/>
              <a:buChar char="•"/>
            </a:pPr>
            <a:r>
              <a:rPr lang="en-US" sz="1600" dirty="0"/>
              <a:t>May apply to the court for reasonable expenses in proving it up, INCLUDING REASONABLE ATTORNEY FEES.</a:t>
            </a:r>
          </a:p>
          <a:p>
            <a:pPr marL="800100" lvl="1" indent="-228600">
              <a:buFont typeface="Arial" panose="020B0604020202020204" pitchFamily="34" charset="0"/>
              <a:buChar char="•"/>
            </a:pPr>
            <a:r>
              <a:rPr lang="en-US" sz="1600" dirty="0"/>
              <a:t>SHALL award the money, unless</a:t>
            </a:r>
          </a:p>
          <a:p>
            <a:pPr marL="1257300" lvl="2" indent="-228600">
              <a:buFont typeface="Arial" panose="020B0604020202020204" pitchFamily="34" charset="0"/>
              <a:buChar char="•"/>
            </a:pPr>
            <a:r>
              <a:rPr lang="en-US" sz="1600" dirty="0"/>
              <a:t>Objectionable under CR 36(a)</a:t>
            </a:r>
          </a:p>
          <a:p>
            <a:pPr marL="1257300" lvl="2" indent="-228600">
              <a:buFont typeface="Arial" panose="020B0604020202020204" pitchFamily="34" charset="0"/>
              <a:buChar char="•"/>
            </a:pPr>
            <a:r>
              <a:rPr lang="en-US" sz="1600" dirty="0"/>
              <a:t>Admission sought was of no substantial importance</a:t>
            </a:r>
          </a:p>
          <a:p>
            <a:pPr marL="1257300" lvl="2" indent="-228600">
              <a:buFont typeface="Arial" panose="020B0604020202020204" pitchFamily="34" charset="0"/>
              <a:buChar char="•"/>
            </a:pPr>
            <a:r>
              <a:rPr lang="en-US" sz="1600" dirty="0"/>
              <a:t>Reasonable ground to believe the fact was not true or the document was not genuine.</a:t>
            </a:r>
          </a:p>
          <a:p>
            <a:pPr marL="1257300" lvl="2" indent="-228600">
              <a:buFont typeface="Arial" panose="020B0604020202020204" pitchFamily="34" charset="0"/>
              <a:buChar char="•"/>
            </a:pPr>
            <a:r>
              <a:rPr lang="en-US" sz="1600" dirty="0"/>
              <a:t>OR OHER GOOD REASONS.</a:t>
            </a:r>
          </a:p>
          <a:p>
            <a:pPr marL="342900" indent="-228600">
              <a:buFont typeface="Arial" panose="020B0604020202020204" pitchFamily="34" charset="0"/>
              <a:buChar char="•"/>
            </a:pPr>
            <a:r>
              <a:rPr lang="en-US" sz="2000" dirty="0"/>
              <a:t>CR 36(a)</a:t>
            </a:r>
          </a:p>
          <a:p>
            <a:pPr marL="800100" lvl="1" indent="-228600">
              <a:buFont typeface="Arial" panose="020B0604020202020204" pitchFamily="34" charset="0"/>
              <a:buChar char="•"/>
            </a:pPr>
            <a:r>
              <a:rPr lang="en-US" sz="1800" dirty="0"/>
              <a:t>Make ‘</a:t>
            </a:r>
            <a:r>
              <a:rPr lang="en-US" sz="1800" dirty="0" err="1"/>
              <a:t>em</a:t>
            </a:r>
            <a:r>
              <a:rPr lang="en-US" sz="1800" dirty="0"/>
              <a:t> admit it, Judge</a:t>
            </a:r>
          </a:p>
          <a:p>
            <a:pPr marL="800100" lvl="1" indent="-228600">
              <a:buFont typeface="Arial" panose="020B0604020202020204" pitchFamily="34" charset="0"/>
              <a:buChar char="•"/>
            </a:pPr>
            <a:r>
              <a:rPr lang="en-US" sz="1800" dirty="0"/>
              <a:t>AND/OR make them pay me for having to move to have them admit it - CR 37(a)(4)</a:t>
            </a:r>
          </a:p>
        </p:txBody>
      </p:sp>
    </p:spTree>
    <p:extLst>
      <p:ext uri="{BB962C8B-B14F-4D97-AF65-F5344CB8AC3E}">
        <p14:creationId xmlns:p14="http://schemas.microsoft.com/office/powerpoint/2010/main" val="2016173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noFill/>
        </p:spPr>
        <p:txBody>
          <a:bodyPr/>
          <a:lstStyle/>
          <a:p>
            <a:r>
              <a:rPr lang="en-US" dirty="0"/>
              <a:t>ER 904: Trial Efficiency</a:t>
            </a:r>
          </a:p>
        </p:txBody>
      </p:sp>
      <p:pic>
        <p:nvPicPr>
          <p:cNvPr id="24" name="Picture Placeholder 7" descr="Looking up view of tall buildings">
            <a:extLst>
              <a:ext uri="{FF2B5EF4-FFF2-40B4-BE49-F238E27FC236}">
                <a16:creationId xmlns:a16="http://schemas.microsoft.com/office/drawing/2014/main" id="{A672B903-78EE-718A-C122-69D51207883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1" b="61"/>
          <a:stretch/>
        </p:blipFill>
        <p:spPr>
          <a:noFill/>
        </p:spPr>
      </p:pic>
      <p:sp>
        <p:nvSpPr>
          <p:cNvPr id="3" name="Content Placeholder 2">
            <a:extLst>
              <a:ext uri="{FF2B5EF4-FFF2-40B4-BE49-F238E27FC236}">
                <a16:creationId xmlns:a16="http://schemas.microsoft.com/office/drawing/2014/main" id="{A6A33159-D030-2F82-A142-F75940728319}"/>
              </a:ext>
            </a:extLst>
          </p:cNvPr>
          <p:cNvSpPr>
            <a:spLocks noGrp="1"/>
          </p:cNvSpPr>
          <p:nvPr>
            <p:ph sz="half" idx="2"/>
          </p:nvPr>
        </p:nvSpPr>
        <p:spPr>
          <a:noFill/>
        </p:spPr>
        <p:txBody>
          <a:bodyPr vert="horz" lIns="91440" tIns="45720" rIns="91440" bIns="45720" rtlCol="0" anchor="t">
            <a:normAutofit/>
          </a:bodyPr>
          <a:lstStyle/>
          <a:p>
            <a:r>
              <a:rPr lang="en-US" dirty="0"/>
              <a:t>What do we use it for?</a:t>
            </a:r>
          </a:p>
          <a:p>
            <a:r>
              <a:rPr lang="en-US" dirty="0"/>
              <a:t>Mechanics</a:t>
            </a:r>
          </a:p>
          <a:p>
            <a:pPr lvl="1"/>
            <a:r>
              <a:rPr lang="en-US" dirty="0"/>
              <a:t>SAMPLE Pleading included</a:t>
            </a:r>
          </a:p>
          <a:p>
            <a:r>
              <a:rPr lang="en-US" dirty="0"/>
              <a:t>Responding</a:t>
            </a:r>
          </a:p>
          <a:p>
            <a:pPr lvl="1"/>
            <a:r>
              <a:rPr lang="en-US" dirty="0"/>
              <a:t>SAMPLE objections included</a:t>
            </a:r>
          </a:p>
          <a:p>
            <a:endParaRPr lang="en-US" dirty="0"/>
          </a:p>
        </p:txBody>
      </p:sp>
    </p:spTree>
    <p:extLst>
      <p:ext uri="{BB962C8B-B14F-4D97-AF65-F5344CB8AC3E}">
        <p14:creationId xmlns:p14="http://schemas.microsoft.com/office/powerpoint/2010/main" val="1762201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18FEF8-55B6-6EE2-3FC9-13C9AAE48276}"/>
              </a:ext>
            </a:extLst>
          </p:cNvPr>
          <p:cNvSpPr>
            <a:spLocks noGrp="1"/>
          </p:cNvSpPr>
          <p:nvPr>
            <p:ph type="title"/>
          </p:nvPr>
        </p:nvSpPr>
        <p:spPr>
          <a:xfrm>
            <a:off x="5146159" y="685800"/>
            <a:ext cx="6238688" cy="1382233"/>
          </a:xfrm>
        </p:spPr>
        <p:txBody>
          <a:bodyPr vert="horz" lIns="91440" tIns="45720" rIns="91440" bIns="45720" rtlCol="0" anchor="ctr">
            <a:normAutofit/>
          </a:bodyPr>
          <a:lstStyle/>
          <a:p>
            <a:r>
              <a:rPr lang="en-US" sz="4400" dirty="0"/>
              <a:t>ER 904: WHAT</a:t>
            </a:r>
          </a:p>
        </p:txBody>
      </p:sp>
      <p:pic>
        <p:nvPicPr>
          <p:cNvPr id="6" name="Picture Placeholder 5" descr="A group of yellow and black signs&#10;&#10;Description automatically generated">
            <a:extLst>
              <a:ext uri="{FF2B5EF4-FFF2-40B4-BE49-F238E27FC236}">
                <a16:creationId xmlns:a16="http://schemas.microsoft.com/office/drawing/2014/main" id="{9B1B347B-94AF-3165-67A2-BBDF9641CBB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2667" r="-1" b="21620"/>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4" name="Text Placeholder 3">
            <a:extLst>
              <a:ext uri="{FF2B5EF4-FFF2-40B4-BE49-F238E27FC236}">
                <a16:creationId xmlns:a16="http://schemas.microsoft.com/office/drawing/2014/main" id="{A0683843-A131-6F0E-B27D-205F12CE6E9E}"/>
              </a:ext>
            </a:extLst>
          </p:cNvPr>
          <p:cNvSpPr>
            <a:spLocks noGrp="1"/>
          </p:cNvSpPr>
          <p:nvPr>
            <p:ph type="body" sz="half" idx="2"/>
          </p:nvPr>
        </p:nvSpPr>
        <p:spPr>
          <a:xfrm>
            <a:off x="4476467" y="2009962"/>
            <a:ext cx="6908378" cy="4022650"/>
          </a:xfrm>
        </p:spPr>
        <p:txBody>
          <a:bodyPr vert="horz" lIns="91440" tIns="45720" rIns="91440" bIns="45720" rtlCol="0">
            <a:noAutofit/>
          </a:bodyPr>
          <a:lstStyle/>
          <a:p>
            <a:pPr indent="-228600">
              <a:buFont typeface="Arial" panose="020B0604020202020204" pitchFamily="34" charset="0"/>
              <a:buChar char="•"/>
            </a:pPr>
            <a:r>
              <a:rPr lang="en-US" sz="2000" dirty="0"/>
              <a:t>Really designed for PI cases</a:t>
            </a:r>
          </a:p>
          <a:p>
            <a:pPr marL="571500" indent="-457200">
              <a:buFont typeface="+mj-lt"/>
              <a:buAutoNum type="arabicPeriod"/>
            </a:pPr>
            <a:r>
              <a:rPr lang="en-US" sz="2000" dirty="0"/>
              <a:t>Bill, report made for treatment, chart, record of a hospital, </a:t>
            </a:r>
            <a:r>
              <a:rPr lang="en-US" sz="2000" dirty="0" err="1"/>
              <a:t>etc</a:t>
            </a:r>
            <a:endParaRPr lang="en-US" sz="2000" dirty="0"/>
          </a:p>
          <a:p>
            <a:pPr marL="571500" indent="-457200">
              <a:buFont typeface="+mj-lt"/>
              <a:buAutoNum type="arabicPeriod"/>
            </a:pPr>
            <a:r>
              <a:rPr lang="en-US" sz="2000" dirty="0"/>
              <a:t>Bill for drugs, and other medical expenses, </a:t>
            </a:r>
            <a:r>
              <a:rPr lang="en-US" sz="2000" dirty="0" err="1"/>
              <a:t>etc</a:t>
            </a:r>
            <a:endParaRPr lang="en-US" sz="2000" dirty="0"/>
          </a:p>
          <a:p>
            <a:pPr marL="571500" indent="-457200">
              <a:buFont typeface="+mj-lt"/>
              <a:buAutoNum type="arabicPeriod"/>
            </a:pPr>
            <a:r>
              <a:rPr lang="en-US" sz="2000" dirty="0"/>
              <a:t>Bill for property damage, </a:t>
            </a:r>
            <a:r>
              <a:rPr lang="en-US" sz="2000" dirty="0" err="1"/>
              <a:t>etc</a:t>
            </a:r>
            <a:endParaRPr lang="en-US" sz="2000" dirty="0"/>
          </a:p>
          <a:p>
            <a:pPr marL="571500" indent="-457200">
              <a:buFont typeface="+mj-lt"/>
              <a:buAutoNum type="arabicPeriod"/>
            </a:pPr>
            <a:r>
              <a:rPr lang="en-US" sz="2000" dirty="0"/>
              <a:t>Weather or traffic signal report, </a:t>
            </a:r>
          </a:p>
          <a:p>
            <a:pPr marL="571500" indent="-457200">
              <a:buFont typeface="+mj-lt"/>
              <a:buAutoNum type="arabicPeriod"/>
            </a:pPr>
            <a:r>
              <a:rPr lang="en-US" sz="2000" dirty="0"/>
              <a:t>A photograph, x-ray, drawing, map, blueprint or similar documentary evidence</a:t>
            </a:r>
          </a:p>
          <a:p>
            <a:pPr marL="571500" indent="-457200">
              <a:buFont typeface="+mj-lt"/>
              <a:buAutoNum type="arabicPeriod"/>
            </a:pPr>
            <a:r>
              <a:rPr lang="en-US" sz="2000" dirty="0"/>
              <a:t>Catch-all </a:t>
            </a:r>
          </a:p>
          <a:p>
            <a:pPr marL="800100" lvl="1" indent="-228600">
              <a:buFont typeface="Arial" panose="020B0604020202020204" pitchFamily="34" charset="0"/>
              <a:buChar char="•"/>
            </a:pPr>
            <a:r>
              <a:rPr lang="en-US" sz="2000" dirty="0"/>
              <a:t>Relate to material fact</a:t>
            </a:r>
          </a:p>
          <a:p>
            <a:pPr marL="800100" lvl="1" indent="-228600">
              <a:buFont typeface="Arial" panose="020B0604020202020204" pitchFamily="34" charset="0"/>
              <a:buChar char="•"/>
            </a:pPr>
            <a:r>
              <a:rPr lang="en-US" sz="2000" dirty="0"/>
              <a:t>Equivalent circumstantial guaranties of trustworthiness</a:t>
            </a:r>
          </a:p>
          <a:p>
            <a:pPr marL="800100" lvl="1" indent="-228600">
              <a:buFont typeface="Arial" panose="020B0604020202020204" pitchFamily="34" charset="0"/>
              <a:buChar char="•"/>
            </a:pPr>
            <a:r>
              <a:rPr lang="en-US" sz="2000" dirty="0"/>
              <a:t>Serves interest of justice</a:t>
            </a:r>
          </a:p>
        </p:txBody>
      </p:sp>
      <p:cxnSp>
        <p:nvCxnSpPr>
          <p:cNvPr id="27" name="Straight Connector 26">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834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18FEF8-55B6-6EE2-3FC9-13C9AAE48276}"/>
              </a:ext>
            </a:extLst>
          </p:cNvPr>
          <p:cNvSpPr>
            <a:spLocks noGrp="1"/>
          </p:cNvSpPr>
          <p:nvPr>
            <p:ph type="title"/>
          </p:nvPr>
        </p:nvSpPr>
        <p:spPr>
          <a:xfrm>
            <a:off x="5146159" y="685800"/>
            <a:ext cx="6238688" cy="1382233"/>
          </a:xfrm>
        </p:spPr>
        <p:txBody>
          <a:bodyPr vert="horz" lIns="91440" tIns="45720" rIns="91440" bIns="45720" rtlCol="0" anchor="ctr">
            <a:normAutofit/>
          </a:bodyPr>
          <a:lstStyle/>
          <a:p>
            <a:r>
              <a:rPr lang="en-US" sz="4400" dirty="0"/>
              <a:t>ER 904: Mechanics</a:t>
            </a:r>
          </a:p>
        </p:txBody>
      </p:sp>
      <p:pic>
        <p:nvPicPr>
          <p:cNvPr id="6" name="Picture Placeholder 5" descr="A group of yellow and black signs&#10;&#10;Description automatically generated">
            <a:extLst>
              <a:ext uri="{FF2B5EF4-FFF2-40B4-BE49-F238E27FC236}">
                <a16:creationId xmlns:a16="http://schemas.microsoft.com/office/drawing/2014/main" id="{9B1B347B-94AF-3165-67A2-BBDF9641CBB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2667" r="-1" b="21620"/>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4" name="Text Placeholder 3">
            <a:extLst>
              <a:ext uri="{FF2B5EF4-FFF2-40B4-BE49-F238E27FC236}">
                <a16:creationId xmlns:a16="http://schemas.microsoft.com/office/drawing/2014/main" id="{A0683843-A131-6F0E-B27D-205F12CE6E9E}"/>
              </a:ext>
            </a:extLst>
          </p:cNvPr>
          <p:cNvSpPr>
            <a:spLocks noGrp="1"/>
          </p:cNvSpPr>
          <p:nvPr>
            <p:ph type="body" sz="half" idx="2"/>
          </p:nvPr>
        </p:nvSpPr>
        <p:spPr>
          <a:xfrm>
            <a:off x="4476467" y="2009962"/>
            <a:ext cx="6908378" cy="4022650"/>
          </a:xfrm>
        </p:spPr>
        <p:txBody>
          <a:bodyPr vert="horz" lIns="91440" tIns="45720" rIns="91440" bIns="45720" rtlCol="0">
            <a:noAutofit/>
          </a:bodyPr>
          <a:lstStyle/>
          <a:p>
            <a:pPr indent="-228600">
              <a:buFont typeface="Arial" panose="020B0604020202020204" pitchFamily="34" charset="0"/>
              <a:buChar char="•"/>
            </a:pPr>
            <a:r>
              <a:rPr lang="en-US" sz="2000" dirty="0"/>
              <a:t>Notice</a:t>
            </a:r>
          </a:p>
          <a:p>
            <a:pPr lvl="1" indent="-228600">
              <a:buFont typeface="Arial" panose="020B0604020202020204" pitchFamily="34" charset="0"/>
              <a:buChar char="•"/>
            </a:pPr>
            <a:r>
              <a:rPr lang="en-US" sz="1800" dirty="0"/>
              <a:t>Serve the Notice to ALL parties</a:t>
            </a:r>
          </a:p>
          <a:p>
            <a:pPr lvl="1" indent="-228600">
              <a:buFont typeface="Arial" panose="020B0604020202020204" pitchFamily="34" charset="0"/>
              <a:buChar char="•"/>
            </a:pPr>
            <a:r>
              <a:rPr lang="en-US" sz="1800" dirty="0"/>
              <a:t>No less than 30 days before trial (you can do it sooner, and more than once!)</a:t>
            </a:r>
          </a:p>
          <a:p>
            <a:pPr lvl="1" indent="-228600">
              <a:buFont typeface="Arial" panose="020B0604020202020204" pitchFamily="34" charset="0"/>
              <a:buChar char="•"/>
            </a:pPr>
            <a:r>
              <a:rPr lang="en-US" sz="1800" dirty="0"/>
              <a:t>Must accompany 1) numbered copies of the documents; 2) an index organized by document numbers, 3) brief description; 4) name, address, phone number of document author or maker.</a:t>
            </a:r>
          </a:p>
          <a:p>
            <a:pPr lvl="1" indent="-228600">
              <a:buFont typeface="Arial" panose="020B0604020202020204" pitchFamily="34" charset="0"/>
              <a:buChar char="•"/>
            </a:pPr>
            <a:r>
              <a:rPr lang="en-US" sz="1800" dirty="0"/>
              <a:t>FILE the Notice, do NOT file the Exhibits.</a:t>
            </a:r>
          </a:p>
          <a:p>
            <a:pPr indent="-228600">
              <a:buFont typeface="Arial" panose="020B0604020202020204" pitchFamily="34" charset="0"/>
              <a:buChar char="•"/>
            </a:pPr>
            <a:r>
              <a:rPr lang="en-US" sz="2000" dirty="0"/>
              <a:t>Within 14 days, object specifically to Authenticity or Admissibility</a:t>
            </a:r>
          </a:p>
          <a:p>
            <a:pPr lvl="1" indent="-228600">
              <a:buFont typeface="Arial" panose="020B0604020202020204" pitchFamily="34" charset="0"/>
              <a:buChar char="•"/>
            </a:pPr>
            <a:r>
              <a:rPr lang="en-US" sz="1800" dirty="0"/>
              <a:t>IF NOT, ADMITTED unless compelling reason not to.</a:t>
            </a:r>
          </a:p>
          <a:p>
            <a:pPr lvl="1" indent="-228600">
              <a:buFont typeface="Arial" panose="020B0604020202020204" pitchFamily="34" charset="0"/>
              <a:buChar char="•"/>
            </a:pPr>
            <a:r>
              <a:rPr lang="en-US" sz="1800" dirty="0"/>
              <a:t>Written Objection must be SERVED within 14 days, and should also FILE it even though the rule silent. Do NOT file the exhibits with the court.</a:t>
            </a:r>
          </a:p>
        </p:txBody>
      </p:sp>
      <p:cxnSp>
        <p:nvCxnSpPr>
          <p:cNvPr id="27" name="Straight Connector 26">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887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noFill/>
        </p:spPr>
        <p:txBody>
          <a:bodyPr anchor="b"/>
          <a:lstStyle/>
          <a:p>
            <a:r>
              <a:rPr lang="en-US" dirty="0"/>
              <a:t>Civil Discovery</a:t>
            </a:r>
            <a:br>
              <a:rPr lang="en-US" dirty="0"/>
            </a:br>
            <a:r>
              <a:rPr lang="en-US" dirty="0" err="1"/>
              <a:t>cr</a:t>
            </a:r>
            <a:r>
              <a:rPr lang="en-US" dirty="0"/>
              <a:t> 26</a:t>
            </a:r>
          </a:p>
        </p:txBody>
      </p:sp>
      <p:pic>
        <p:nvPicPr>
          <p:cNvPr id="17" name="Picture Placeholder 16" descr="A city with tall buildings">
            <a:extLst>
              <a:ext uri="{FF2B5EF4-FFF2-40B4-BE49-F238E27FC236}">
                <a16:creationId xmlns:a16="http://schemas.microsoft.com/office/drawing/2014/main" id="{4D6EE8D1-247A-B95F-BD1A-A2D76964CF3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3" r="13"/>
          <a:stretch/>
        </p:blipFill>
        <p:spPr/>
      </p:pic>
      <p:pic>
        <p:nvPicPr>
          <p:cNvPr id="4" name="Picture 3" descr="A stack of papers on a table&#10;&#10;Description automatically generated">
            <a:extLst>
              <a:ext uri="{FF2B5EF4-FFF2-40B4-BE49-F238E27FC236}">
                <a16:creationId xmlns:a16="http://schemas.microsoft.com/office/drawing/2014/main" id="{AB9B56E2-22C1-CF14-7AD9-67A08B7122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0532" y="4766434"/>
            <a:ext cx="7679497" cy="2121408"/>
          </a:xfrm>
          <a:prstGeom prst="rect">
            <a:avLst/>
          </a:prstGeom>
        </p:spPr>
      </p:pic>
    </p:spTree>
    <p:extLst>
      <p:ext uri="{BB962C8B-B14F-4D97-AF65-F5344CB8AC3E}">
        <p14:creationId xmlns:p14="http://schemas.microsoft.com/office/powerpoint/2010/main" val="30354488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D6309531-94CD-4CF6-AACE-80EC085E0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18FEF8-55B6-6EE2-3FC9-13C9AAE48276}"/>
              </a:ext>
            </a:extLst>
          </p:cNvPr>
          <p:cNvSpPr>
            <a:spLocks noGrp="1"/>
          </p:cNvSpPr>
          <p:nvPr>
            <p:ph type="title"/>
          </p:nvPr>
        </p:nvSpPr>
        <p:spPr>
          <a:xfrm>
            <a:off x="5146159" y="685800"/>
            <a:ext cx="6238688" cy="1382233"/>
          </a:xfrm>
        </p:spPr>
        <p:txBody>
          <a:bodyPr vert="horz" lIns="91440" tIns="45720" rIns="91440" bIns="45720" rtlCol="0" anchor="ctr">
            <a:normAutofit/>
          </a:bodyPr>
          <a:lstStyle/>
          <a:p>
            <a:r>
              <a:rPr lang="en-US" sz="4400" dirty="0"/>
              <a:t>ER 904:Use at trial</a:t>
            </a:r>
          </a:p>
        </p:txBody>
      </p:sp>
      <p:pic>
        <p:nvPicPr>
          <p:cNvPr id="6" name="Picture Placeholder 5" descr="A group of yellow and black signs&#10;&#10;Description automatically generated">
            <a:extLst>
              <a:ext uri="{FF2B5EF4-FFF2-40B4-BE49-F238E27FC236}">
                <a16:creationId xmlns:a16="http://schemas.microsoft.com/office/drawing/2014/main" id="{9B1B347B-94AF-3165-67A2-BBDF9641CBB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2667" r="-1" b="21620"/>
          <a:stretch/>
        </p:blipFill>
        <p:spPr>
          <a:xfrm>
            <a:off x="20" y="-7444"/>
            <a:ext cx="4966427" cy="6874330"/>
          </a:xfrm>
          <a:custGeom>
            <a:avLst/>
            <a:gdLst/>
            <a:ahLst/>
            <a:cxnLst/>
            <a:rect l="l" t="t" r="r" b="b"/>
            <a:pathLst>
              <a:path w="4966447" h="6874330">
                <a:moveTo>
                  <a:pt x="0" y="0"/>
                </a:moveTo>
                <a:lnTo>
                  <a:pt x="4966447" y="0"/>
                </a:lnTo>
                <a:lnTo>
                  <a:pt x="3355712" y="6874330"/>
                </a:lnTo>
                <a:lnTo>
                  <a:pt x="0" y="6874330"/>
                </a:lnTo>
                <a:close/>
              </a:path>
            </a:pathLst>
          </a:custGeom>
        </p:spPr>
      </p:pic>
      <p:sp>
        <p:nvSpPr>
          <p:cNvPr id="4" name="Text Placeholder 3">
            <a:extLst>
              <a:ext uri="{FF2B5EF4-FFF2-40B4-BE49-F238E27FC236}">
                <a16:creationId xmlns:a16="http://schemas.microsoft.com/office/drawing/2014/main" id="{A0683843-A131-6F0E-B27D-205F12CE6E9E}"/>
              </a:ext>
            </a:extLst>
          </p:cNvPr>
          <p:cNvSpPr>
            <a:spLocks noGrp="1"/>
          </p:cNvSpPr>
          <p:nvPr>
            <p:ph type="body" sz="half" idx="2"/>
          </p:nvPr>
        </p:nvSpPr>
        <p:spPr>
          <a:xfrm>
            <a:off x="4476467" y="2009962"/>
            <a:ext cx="6908378" cy="4022650"/>
          </a:xfrm>
        </p:spPr>
        <p:txBody>
          <a:bodyPr vert="horz" lIns="91440" tIns="45720" rIns="91440" bIns="45720" rtlCol="0">
            <a:noAutofit/>
          </a:bodyPr>
          <a:lstStyle/>
          <a:p>
            <a:pPr indent="-228600">
              <a:buFont typeface="Arial" panose="020B0604020202020204" pitchFamily="34" charset="0"/>
              <a:buChar char="•"/>
            </a:pPr>
            <a:r>
              <a:rPr lang="en-US" sz="2000" dirty="0"/>
              <a:t>Still need to offer them at trial.  ER 904 says that relevance is reserved for trial, and that is because no one can predict what course the trial will take and what documents will in fact be relevant.</a:t>
            </a:r>
          </a:p>
          <a:p>
            <a:pPr indent="-228600">
              <a:buFont typeface="Arial" panose="020B0604020202020204" pitchFamily="34" charset="0"/>
              <a:buChar char="•"/>
            </a:pPr>
            <a:r>
              <a:rPr lang="en-US" sz="2000" dirty="0"/>
              <a:t>I would still object on ER 402, 403 grounds if you believe relevancy will be contested. </a:t>
            </a:r>
          </a:p>
          <a:p>
            <a:pPr indent="-228600">
              <a:buFont typeface="Arial" panose="020B0604020202020204" pitchFamily="34" charset="0"/>
              <a:buChar char="•"/>
            </a:pPr>
            <a:r>
              <a:rPr lang="en-US" sz="2000" dirty="0"/>
              <a:t>If you are wrong: </a:t>
            </a:r>
          </a:p>
          <a:p>
            <a:pPr lvl="1" indent="-228600">
              <a:buFont typeface="Arial" panose="020B0604020202020204" pitchFamily="34" charset="0"/>
              <a:buChar char="•"/>
            </a:pPr>
            <a:r>
              <a:rPr lang="en-US" sz="1800" dirty="0"/>
              <a:t>If the court finds that objection was made without reasonable basis, offering party SHALL be entitled to an award of expenses and fees  for authenticity, and MAY be for admissibility. </a:t>
            </a:r>
          </a:p>
        </p:txBody>
      </p:sp>
      <p:cxnSp>
        <p:nvCxnSpPr>
          <p:cNvPr id="27" name="Straight Connector 26">
            <a:extLst>
              <a:ext uri="{FF2B5EF4-FFF2-40B4-BE49-F238E27FC236}">
                <a16:creationId xmlns:a16="http://schemas.microsoft.com/office/drawing/2014/main" id="{F75BF611-D2A5-4454-8C47-95B0BC4228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627455" y="-19394"/>
            <a:ext cx="806149" cy="68773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968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noFill/>
        </p:spPr>
        <p:txBody>
          <a:bodyPr anchor="b"/>
          <a:lstStyle/>
          <a:p>
            <a:r>
              <a:rPr lang="en-US" dirty="0"/>
              <a:t>Deposition CR 30 – Sonja</a:t>
            </a:r>
            <a:br>
              <a:rPr lang="en-US" dirty="0"/>
            </a:br>
            <a:r>
              <a:rPr lang="en-US" dirty="0"/>
              <a:t>CR 35 Exam?</a:t>
            </a:r>
            <a:br>
              <a:rPr lang="en-US" dirty="0"/>
            </a:br>
            <a:r>
              <a:rPr lang="en-US" dirty="0"/>
              <a:t>CR 31 Dep?</a:t>
            </a:r>
            <a:br>
              <a:rPr lang="en-US" dirty="0"/>
            </a:br>
            <a:r>
              <a:rPr lang="en-US" dirty="0"/>
              <a:t>CR 37 Perp Dep?</a:t>
            </a:r>
            <a:br>
              <a:rPr lang="en-US" dirty="0"/>
            </a:br>
            <a:r>
              <a:rPr lang="en-US" dirty="0"/>
              <a:t>Questions?</a:t>
            </a:r>
            <a:br>
              <a:rPr lang="en-US" dirty="0"/>
            </a:br>
            <a:r>
              <a:rPr lang="en-US" dirty="0"/>
              <a:t>Criticisms? Complaints</a:t>
            </a:r>
          </a:p>
        </p:txBody>
      </p:sp>
      <p:pic>
        <p:nvPicPr>
          <p:cNvPr id="17" name="Picture Placeholder 16" descr="A city with tall buildings">
            <a:extLst>
              <a:ext uri="{FF2B5EF4-FFF2-40B4-BE49-F238E27FC236}">
                <a16:creationId xmlns:a16="http://schemas.microsoft.com/office/drawing/2014/main" id="{4D6EE8D1-247A-B95F-BD1A-A2D76964CF3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3" r="13"/>
          <a:stretch/>
        </p:blipFill>
        <p:spPr/>
      </p:pic>
    </p:spTree>
    <p:extLst>
      <p:ext uri="{BB962C8B-B14F-4D97-AF65-F5344CB8AC3E}">
        <p14:creationId xmlns:p14="http://schemas.microsoft.com/office/powerpoint/2010/main" val="3484110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5" descr="Close-up of a bridge with wires">
            <a:extLst>
              <a:ext uri="{FF2B5EF4-FFF2-40B4-BE49-F238E27FC236}">
                <a16:creationId xmlns:a16="http://schemas.microsoft.com/office/drawing/2014/main" id="{E461669C-A7BA-D639-22CB-B5FBBE698B3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0" r="20"/>
          <a:stretch/>
        </p:blipFill>
        <p:spPr>
          <a:noFill/>
        </p:spPr>
      </p:pic>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noFill/>
        </p:spPr>
        <p:txBody>
          <a:bodyPr anchor="b"/>
          <a:lstStyle/>
          <a:p>
            <a:r>
              <a:rPr lang="en-US" dirty="0"/>
              <a:t>THANK YOU</a:t>
            </a:r>
          </a:p>
        </p:txBody>
      </p:sp>
      <p:sp>
        <p:nvSpPr>
          <p:cNvPr id="3" name="Content Placeholder 2">
            <a:extLst>
              <a:ext uri="{FF2B5EF4-FFF2-40B4-BE49-F238E27FC236}">
                <a16:creationId xmlns:a16="http://schemas.microsoft.com/office/drawing/2014/main" id="{1BE98EFF-197D-3136-70B9-7BBD30A48931}"/>
              </a:ext>
            </a:extLst>
          </p:cNvPr>
          <p:cNvSpPr>
            <a:spLocks noGrp="1"/>
          </p:cNvSpPr>
          <p:nvPr>
            <p:ph idx="1"/>
          </p:nvPr>
        </p:nvSpPr>
        <p:spPr>
          <a:noFill/>
        </p:spPr>
        <p:txBody>
          <a:bodyPr anchor="t">
            <a:normAutofit/>
          </a:bodyPr>
          <a:lstStyle/>
          <a:p>
            <a:r>
              <a:rPr lang="en-US" dirty="0"/>
              <a:t>Ken Chang</a:t>
            </a:r>
          </a:p>
          <a:p>
            <a:r>
              <a:rPr lang="en-US" dirty="0"/>
              <a:t>206-799-2793</a:t>
            </a:r>
          </a:p>
          <a:p>
            <a:r>
              <a:rPr lang="en-US" dirty="0"/>
              <a:t>kchang@hjmc-law.com</a:t>
            </a:r>
          </a:p>
          <a:p>
            <a:r>
              <a:rPr lang="en-US" dirty="0"/>
              <a:t>www.hjmc-law.com</a:t>
            </a:r>
          </a:p>
        </p:txBody>
      </p:sp>
    </p:spTree>
    <p:extLst>
      <p:ext uri="{BB962C8B-B14F-4D97-AF65-F5344CB8AC3E}">
        <p14:creationId xmlns:p14="http://schemas.microsoft.com/office/powerpoint/2010/main" val="1210802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E89EB-C788-453E-135F-25E7F7E102EB}"/>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id="{9304C7F4-D38B-63B5-C4E6-516255270D42}"/>
              </a:ext>
            </a:extLst>
          </p:cNvPr>
          <p:cNvSpPr>
            <a:spLocks noGrp="1"/>
          </p:cNvSpPr>
          <p:nvPr>
            <p:ph idx="1"/>
          </p:nvPr>
        </p:nvSpPr>
        <p:spPr/>
        <p:txBody>
          <a:bodyPr/>
          <a:lstStyle/>
          <a:p>
            <a:pPr marL="457200" indent="-457200">
              <a:buAutoNum type="arabicPeriod"/>
            </a:pPr>
            <a:r>
              <a:rPr lang="en-US" dirty="0"/>
              <a:t>I hate civil rules. I am a criminal defense attorney. I don’t know civil rules and I don’t want to know civil rules, and I am only here because I need the credit.</a:t>
            </a:r>
          </a:p>
          <a:p>
            <a:pPr marL="457200" indent="-457200">
              <a:buAutoNum type="arabicPeriod"/>
            </a:pPr>
            <a:r>
              <a:rPr lang="en-US" dirty="0"/>
              <a:t>I’ve done some depositions, and I’ve done very limited civil discovery, but not comfortable enough to send written requests and hate having to respond to written civil discovery requests.</a:t>
            </a:r>
          </a:p>
          <a:p>
            <a:pPr marL="457200" indent="-457200">
              <a:buAutoNum type="arabicPeriod"/>
            </a:pPr>
            <a:r>
              <a:rPr lang="en-US" dirty="0"/>
              <a:t>I am comfortable with drafting and responding to written civil discovery, and routinely use them, but I have some questions you may or may be able </a:t>
            </a:r>
            <a:r>
              <a:rPr lang="en-US"/>
              <a:t>to answer.</a:t>
            </a:r>
            <a:endParaRPr lang="en-US" dirty="0"/>
          </a:p>
          <a:p>
            <a:pPr marL="457200" indent="-457200">
              <a:buAutoNum type="arabicPeriod"/>
            </a:pPr>
            <a:r>
              <a:rPr lang="en-US" dirty="0"/>
              <a:t>I am very familiar with civil discovery, and in fact I can teach this CLE, but I am only here because I need the credit.</a:t>
            </a:r>
          </a:p>
        </p:txBody>
      </p:sp>
    </p:spTree>
    <p:extLst>
      <p:ext uri="{BB962C8B-B14F-4D97-AF65-F5344CB8AC3E}">
        <p14:creationId xmlns:p14="http://schemas.microsoft.com/office/powerpoint/2010/main" val="424141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9" name="Straight Connector 5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66" name="Rectangle 65">
            <a:extLst>
              <a:ext uri="{FF2B5EF4-FFF2-40B4-BE49-F238E27FC236}">
                <a16:creationId xmlns:a16="http://schemas.microsoft.com/office/drawing/2014/main" id="{BE9D3906-2326-41A8-81ED-03D3A38FB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7" name="Rectangle 66">
            <a:extLst>
              <a:ext uri="{FF2B5EF4-FFF2-40B4-BE49-F238E27FC236}">
                <a16:creationId xmlns:a16="http://schemas.microsoft.com/office/drawing/2014/main" id="{A98FDB75-8534-4735-AF49-9D2EAF7D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4C4EF532-641A-4CC5-A071-83BEEC207A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7704"/>
            <a:ext cx="12192000" cy="48502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75584AF-95FA-431A-D50A-61C5C184B9BF}"/>
              </a:ext>
            </a:extLst>
          </p:cNvPr>
          <p:cNvSpPr>
            <a:spLocks noGrp="1"/>
          </p:cNvSpPr>
          <p:nvPr>
            <p:ph type="ctrTitle"/>
          </p:nvPr>
        </p:nvSpPr>
        <p:spPr>
          <a:xfrm>
            <a:off x="1945640" y="2470991"/>
            <a:ext cx="8320095" cy="3531087"/>
          </a:xfrm>
        </p:spPr>
        <p:txBody>
          <a:bodyPr vert="horz" lIns="91440" tIns="45720" rIns="91440" bIns="45720" rtlCol="0" anchor="ctr">
            <a:normAutofit/>
          </a:bodyPr>
          <a:lstStyle/>
          <a:p>
            <a:pPr algn="l"/>
            <a:r>
              <a:rPr lang="en-US" sz="6600" dirty="0"/>
              <a:t>The most important point I will make</a:t>
            </a:r>
          </a:p>
        </p:txBody>
      </p:sp>
      <p:cxnSp>
        <p:nvCxnSpPr>
          <p:cNvPr id="69" name="Straight Connector 68">
            <a:extLst>
              <a:ext uri="{FF2B5EF4-FFF2-40B4-BE49-F238E27FC236}">
                <a16:creationId xmlns:a16="http://schemas.microsoft.com/office/drawing/2014/main" id="{13280B82-CD55-43FD-92C4-F05E2A8D13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30" y="0"/>
            <a:ext cx="2856752" cy="110114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0A4F542-D561-4AFB-8321-EB900BAF0A0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 y="0"/>
            <a:ext cx="2342778" cy="639887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2DCD855-D96C-473A-8E64-CF7DBA5014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8522450" cy="124281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4D9248B-0006-4BFE-8110-40C16E45C0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3" y="4029740"/>
            <a:ext cx="2610296" cy="286547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E593BB5-7AFA-4C8F-AECA-CE733B1FD0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25223" y="494414"/>
            <a:ext cx="1766777" cy="626958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B04B14B-9533-46E5-A48D-58ECB1B40B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99484" y="0"/>
            <a:ext cx="1392516" cy="49866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521483B-CE28-412B-9C71-9BE081E9DC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stCxn id="15" idx="3"/>
          </p:cNvCxnSpPr>
          <p:nvPr>
            <p:extLst>
              <p:ext uri="{386F3935-93C4-4BCD-93E2-E3B085C9AB24}">
                <p16:designElem xmlns:p16="http://schemas.microsoft.com/office/powerpoint/2015/main" val="1"/>
              </p:ext>
            </p:extLst>
          </p:nvPr>
        </p:nvCxnSpPr>
        <p:spPr>
          <a:xfrm flipH="1">
            <a:off x="7129130" y="4432852"/>
            <a:ext cx="5062870" cy="242514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019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76" name="Rectangle 75">
            <a:extLst>
              <a:ext uri="{FF2B5EF4-FFF2-40B4-BE49-F238E27FC236}">
                <a16:creationId xmlns:a16="http://schemas.microsoft.com/office/drawing/2014/main" id="{10A34275-CD0A-499C-9600-C96742FAC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1852546B-EF97-46E8-A930-3A03341066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7587" y="2720800"/>
            <a:ext cx="3470809" cy="413266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801F4A-0A74-45E0-8E5A-65A65252A3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40"/>
            <a:ext cx="1274412" cy="49672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D245F29-ABE7-4BB1-8164-5F4C4604B2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257800" y="0"/>
            <a:ext cx="6926614" cy="112236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B07EE5B-04F4-C9C4-8875-78797467D47E}"/>
              </a:ext>
            </a:extLst>
          </p:cNvPr>
          <p:cNvSpPr>
            <a:spLocks noGrp="1"/>
          </p:cNvSpPr>
          <p:nvPr>
            <p:ph type="ctrTitle"/>
          </p:nvPr>
        </p:nvSpPr>
        <p:spPr>
          <a:xfrm>
            <a:off x="822885" y="6341548"/>
            <a:ext cx="10173541" cy="376460"/>
          </a:xfrm>
        </p:spPr>
        <p:txBody>
          <a:bodyPr vert="horz" lIns="91440" tIns="45720" rIns="91440" bIns="45720" rtlCol="0" anchor="b">
            <a:normAutofit fontScale="90000"/>
          </a:bodyPr>
          <a:lstStyle/>
          <a:p>
            <a:pPr algn="r"/>
            <a:r>
              <a:rPr lang="en-US" sz="1800" dirty="0">
                <a:hlinkClick r:id="rId2"/>
              </a:rPr>
              <a:t>https://www.courts.wa.gov/court_rules/?fa=court_rules.list&amp;group=sup&amp;set=CR</a:t>
            </a:r>
            <a:endParaRPr lang="en-US" sz="1800" dirty="0"/>
          </a:p>
        </p:txBody>
      </p:sp>
      <p:cxnSp>
        <p:nvCxnSpPr>
          <p:cNvPr id="84" name="Straight Connector 83">
            <a:extLst>
              <a:ext uri="{FF2B5EF4-FFF2-40B4-BE49-F238E27FC236}">
                <a16:creationId xmlns:a16="http://schemas.microsoft.com/office/drawing/2014/main" id="{CF00EEAF-0634-4EEB-81E5-9FBC2170F3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7102" y="6051582"/>
            <a:ext cx="4847312" cy="80641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3E11676-332F-449D-9A03-6CE4ED25CC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225160" y="0"/>
            <a:ext cx="3541141"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person holding a red card&#10;&#10;Description automatically generated">
            <a:extLst>
              <a:ext uri="{FF2B5EF4-FFF2-40B4-BE49-F238E27FC236}">
                <a16:creationId xmlns:a16="http://schemas.microsoft.com/office/drawing/2014/main" id="{E25DA6BA-DB1E-FFF0-153F-B5FC5EAA7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856" y="666419"/>
            <a:ext cx="7228091" cy="5764402"/>
          </a:xfrm>
          <a:prstGeom prst="rect">
            <a:avLst/>
          </a:prstGeom>
        </p:spPr>
      </p:pic>
    </p:spTree>
    <p:extLst>
      <p:ext uri="{BB962C8B-B14F-4D97-AF65-F5344CB8AC3E}">
        <p14:creationId xmlns:p14="http://schemas.microsoft.com/office/powerpoint/2010/main" val="352925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76" name="Rectangle 75">
            <a:extLst>
              <a:ext uri="{FF2B5EF4-FFF2-40B4-BE49-F238E27FC236}">
                <a16:creationId xmlns:a16="http://schemas.microsoft.com/office/drawing/2014/main" id="{10A34275-CD0A-499C-9600-C96742FAC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1852546B-EF97-46E8-A930-3A03341066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7587" y="2720800"/>
            <a:ext cx="3470809" cy="413266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2801F4A-0A74-45E0-8E5A-65A65252A3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40"/>
            <a:ext cx="1274412" cy="49672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D245F29-ABE7-4BB1-8164-5F4C4604B2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5257800" y="0"/>
            <a:ext cx="6926614" cy="112236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B07EE5B-04F4-C9C4-8875-78797467D47E}"/>
              </a:ext>
            </a:extLst>
          </p:cNvPr>
          <p:cNvSpPr>
            <a:spLocks noGrp="1"/>
          </p:cNvSpPr>
          <p:nvPr>
            <p:ph type="ctrTitle"/>
          </p:nvPr>
        </p:nvSpPr>
        <p:spPr>
          <a:xfrm>
            <a:off x="822885" y="6341548"/>
            <a:ext cx="10173541" cy="376460"/>
          </a:xfrm>
        </p:spPr>
        <p:txBody>
          <a:bodyPr vert="horz" lIns="91440" tIns="45720" rIns="91440" bIns="45720" rtlCol="0" anchor="b">
            <a:normAutofit/>
          </a:bodyPr>
          <a:lstStyle/>
          <a:p>
            <a:pPr algn="r"/>
            <a:r>
              <a:rPr lang="en-US" sz="1800" dirty="0">
                <a:hlinkClick r:id="rId2"/>
              </a:rPr>
              <a:t>https://www.courts.wa.gov/court_rules/?fa=court_rules.localsupbycrt</a:t>
            </a:r>
            <a:endParaRPr lang="en-US" sz="1800" dirty="0"/>
          </a:p>
        </p:txBody>
      </p:sp>
      <p:cxnSp>
        <p:nvCxnSpPr>
          <p:cNvPr id="84" name="Straight Connector 83">
            <a:extLst>
              <a:ext uri="{FF2B5EF4-FFF2-40B4-BE49-F238E27FC236}">
                <a16:creationId xmlns:a16="http://schemas.microsoft.com/office/drawing/2014/main" id="{CF00EEAF-0634-4EEB-81E5-9FBC2170F3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7102" y="6051582"/>
            <a:ext cx="4847312" cy="80641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3E11676-332F-449D-9A03-6CE4ED25CC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225160" y="0"/>
            <a:ext cx="3541141"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person holding a red card&#10;&#10;Description automatically generated">
            <a:extLst>
              <a:ext uri="{FF2B5EF4-FFF2-40B4-BE49-F238E27FC236}">
                <a16:creationId xmlns:a16="http://schemas.microsoft.com/office/drawing/2014/main" id="{E25DA6BA-DB1E-FFF0-153F-B5FC5EAA7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856" y="666419"/>
            <a:ext cx="7228091" cy="5764402"/>
          </a:xfrm>
          <a:prstGeom prst="rect">
            <a:avLst/>
          </a:prstGeom>
        </p:spPr>
      </p:pic>
      <p:sp>
        <p:nvSpPr>
          <p:cNvPr id="3" name="TextBox 2">
            <a:extLst>
              <a:ext uri="{FF2B5EF4-FFF2-40B4-BE49-F238E27FC236}">
                <a16:creationId xmlns:a16="http://schemas.microsoft.com/office/drawing/2014/main" id="{FF8A7E94-1F31-5564-D594-B704E8089D9B}"/>
              </a:ext>
            </a:extLst>
          </p:cNvPr>
          <p:cNvSpPr txBox="1"/>
          <p:nvPr/>
        </p:nvSpPr>
        <p:spPr>
          <a:xfrm>
            <a:off x="6294625" y="1178132"/>
            <a:ext cx="1820008" cy="830997"/>
          </a:xfrm>
          <a:prstGeom prst="rect">
            <a:avLst/>
          </a:prstGeom>
          <a:noFill/>
        </p:spPr>
        <p:txBody>
          <a:bodyPr wrap="square" rtlCol="0">
            <a:spAutoFit/>
          </a:bodyPr>
          <a:lstStyle/>
          <a:p>
            <a:r>
              <a:rPr lang="en-US" sz="4800" b="1" dirty="0">
                <a:latin typeface="Trade Gothic Next Heavy" panose="020F0502020204030204" pitchFamily="34" charset="0"/>
              </a:rPr>
              <a:t>Local</a:t>
            </a:r>
          </a:p>
        </p:txBody>
      </p:sp>
    </p:spTree>
    <p:extLst>
      <p:ext uri="{BB962C8B-B14F-4D97-AF65-F5344CB8AC3E}">
        <p14:creationId xmlns:p14="http://schemas.microsoft.com/office/powerpoint/2010/main" val="2794690642"/>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30E62E91-3991-445A-ADE0-DB143B39320F}">
  <ds:schemaRefs>
    <ds:schemaRef ds:uri="http://schemas.microsoft.com/sharepoint/v3/contenttype/forms"/>
  </ds:schemaRefs>
</ds:datastoreItem>
</file>

<file path=customXml/itemProps2.xml><?xml version="1.0" encoding="utf-8"?>
<ds:datastoreItem xmlns:ds="http://schemas.openxmlformats.org/officeDocument/2006/customXml" ds:itemID="{1C180A77-4928-484F-9529-F716C85D6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20BE78-9FDF-401B-B412-3AA10EC5BEA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{03E39E49-5271-4375-9FBC-00281014D58B}tf22797433_win32</Template>
  <TotalTime>1580</TotalTime>
  <Words>3888</Words>
  <Application>Microsoft Office PowerPoint</Application>
  <PresentationFormat>Widescreen</PresentationFormat>
  <Paragraphs>320</Paragraphs>
  <Slides>52</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Aptos</vt:lpstr>
      <vt:lpstr>Arial</vt:lpstr>
      <vt:lpstr>Calibri</vt:lpstr>
      <vt:lpstr>Times New Roman</vt:lpstr>
      <vt:lpstr>Trade Gothic Next Heavy</vt:lpstr>
      <vt:lpstr>Univers Condensed Light</vt:lpstr>
      <vt:lpstr>Walbaum Display Light</vt:lpstr>
      <vt:lpstr>AngleLinesVTI</vt:lpstr>
      <vt:lpstr>Materials:  https://www.dropbox.com/scl/fo/qj348wke4gla16gka7wyw/AL6sQWFd_P5MLFfe1HHsfk4?rlkey=5su9g79eg7r5uiuxzo97n56a1&amp;dl=0</vt:lpstr>
      <vt:lpstr>Fundamental written discovery</vt:lpstr>
      <vt:lpstr>AGENDA</vt:lpstr>
      <vt:lpstr>Introduction ken Chang www.hjmc-law.com kchang@hjmc-law.com</vt:lpstr>
      <vt:lpstr>Civil Discovery cr 26</vt:lpstr>
      <vt:lpstr>Poll</vt:lpstr>
      <vt:lpstr>The most important point I will make</vt:lpstr>
      <vt:lpstr>https://www.courts.wa.gov/court_rules/?fa=court_rules.list&amp;group=sup&amp;set=CR</vt:lpstr>
      <vt:lpstr>https://www.courts.wa.gov/court_rules/?fa=court_rules.localsupbycrt</vt:lpstr>
      <vt:lpstr>Cr 26 Bird’s eye view</vt:lpstr>
      <vt:lpstr>Civil discovery scope</vt:lpstr>
      <vt:lpstr>Civil discovery scope</vt:lpstr>
      <vt:lpstr>Civil Discovery - Limit</vt:lpstr>
      <vt:lpstr>Work Product Rule (codified): CR26(b)(4)</vt:lpstr>
      <vt:lpstr>Work Product Rule (codified): CR26(b)(4)</vt:lpstr>
      <vt:lpstr>Work Product Rule (codified): CR26(b)(4): WAIVER!</vt:lpstr>
      <vt:lpstr>CR 26(b)(5) Expert</vt:lpstr>
      <vt:lpstr>Protective order: CR 26(c)</vt:lpstr>
      <vt:lpstr>Supplemental response: CR 26(e)</vt:lpstr>
      <vt:lpstr>Cr 33: INTERROGATORIES</vt:lpstr>
      <vt:lpstr>Interrogatories: Why? Just WHY?</vt:lpstr>
      <vt:lpstr>Interrogatories:</vt:lpstr>
      <vt:lpstr>Interrogatories:</vt:lpstr>
      <vt:lpstr>Interrogatories:</vt:lpstr>
      <vt:lpstr>Interrogatories:</vt:lpstr>
      <vt:lpstr>Contention interrogatories</vt:lpstr>
      <vt:lpstr>Interrogatory: mechanics</vt:lpstr>
      <vt:lpstr>Answering Interrogatories</vt:lpstr>
      <vt:lpstr>Sample letter to client</vt:lpstr>
      <vt:lpstr>Objections (serve them even if not ready to serve the actual responses within 30days)</vt:lpstr>
      <vt:lpstr>Objections (be judicious)</vt:lpstr>
      <vt:lpstr>Answering Interrogatories</vt:lpstr>
      <vt:lpstr>Answering Interrogatories</vt:lpstr>
      <vt:lpstr>Cr 34: RFP</vt:lpstr>
      <vt:lpstr>RFP</vt:lpstr>
      <vt:lpstr>RFP: Mechanics</vt:lpstr>
      <vt:lpstr>RFP: Examples</vt:lpstr>
      <vt:lpstr>RFP: responding</vt:lpstr>
      <vt:lpstr>Cr 36: RFA</vt:lpstr>
      <vt:lpstr>RFA: CR 36 Issue Preclusion</vt:lpstr>
      <vt:lpstr>CR 36: Examples</vt:lpstr>
      <vt:lpstr>CR 36: Mechanics</vt:lpstr>
      <vt:lpstr>CR 36: Consequences</vt:lpstr>
      <vt:lpstr>CR 36: Consequences</vt:lpstr>
      <vt:lpstr>CR 36: Consequences</vt:lpstr>
      <vt:lpstr>CR 36: Enforcement</vt:lpstr>
      <vt:lpstr>ER 904: Trial Efficiency</vt:lpstr>
      <vt:lpstr>ER 904: WHAT</vt:lpstr>
      <vt:lpstr>ER 904: Mechanics</vt:lpstr>
      <vt:lpstr>ER 904:Use at trial</vt:lpstr>
      <vt:lpstr>Deposition CR 30 – Sonja CR 35 Exam? CR 31 Dep? CR 37 Perp Dep? Questions? Criticisms? Complaints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 written discovery</dc:title>
  <dc:creator>Ken Chang</dc:creator>
  <cp:lastModifiedBy>Ken Chang</cp:lastModifiedBy>
  <cp:revision>16</cp:revision>
  <dcterms:created xsi:type="dcterms:W3CDTF">2024-09-16T22:05:08Z</dcterms:created>
  <dcterms:modified xsi:type="dcterms:W3CDTF">2024-09-30T03:53:22Z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